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74" r:id="rId5"/>
    <p:sldId id="275" r:id="rId6"/>
    <p:sldId id="267" r:id="rId7"/>
    <p:sldId id="259" r:id="rId8"/>
    <p:sldId id="261" r:id="rId9"/>
    <p:sldId id="276" r:id="rId10"/>
    <p:sldId id="277" r:id="rId11"/>
    <p:sldId id="278" r:id="rId12"/>
    <p:sldId id="262" r:id="rId13"/>
    <p:sldId id="279" r:id="rId14"/>
    <p:sldId id="265" r:id="rId15"/>
    <p:sldId id="264" r:id="rId16"/>
    <p:sldId id="263" r:id="rId17"/>
    <p:sldId id="269" r:id="rId18"/>
    <p:sldId id="266" r:id="rId19"/>
    <p:sldId id="268" r:id="rId20"/>
    <p:sldId id="270" r:id="rId21"/>
    <p:sldId id="271" r:id="rId22"/>
    <p:sldId id="272" r:id="rId23"/>
    <p:sldId id="280" r:id="rId24"/>
    <p:sldId id="281" r:id="rId25"/>
    <p:sldId id="283" r:id="rId26"/>
    <p:sldId id="284" r:id="rId27"/>
    <p:sldId id="285" r:id="rId28"/>
    <p:sldId id="273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B7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6" autoAdjust="0"/>
  </p:normalViewPr>
  <p:slideViewPr>
    <p:cSldViewPr snapToGrid="0">
      <p:cViewPr varScale="1">
        <p:scale>
          <a:sx n="102" d="100"/>
          <a:sy n="102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4" Type="http://schemas.openxmlformats.org/officeDocument/2006/relationships/image" Target="../media/image8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1B87B-3DE1-4612-A2C5-CA268660EA18}" type="datetimeFigureOut">
              <a:rPr lang="uk-UA" smtClean="0"/>
              <a:t>20.09.2023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7E9E4-9DAD-44FC-9163-79F28EA542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7330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9603-4E95-4E87-856D-67E9C1D3D1C5}" type="datetimeFigureOut">
              <a:rPr lang="uk-UA" smtClean="0"/>
              <a:t>20.09.2023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0C18A-77C1-4E3D-9DFB-526CE2BF980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00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5e923487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5e923487f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0C18A-77C1-4E3D-9DFB-526CE2BF980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80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5e923487f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45e923487f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2f149ea26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e2f149ea26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5e923487f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45e923487f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09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7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2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2797C-B77B-481B-95BA-9DC1FB25B4C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E506-3E0D-496A-9281-D2C387801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2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5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1.png"/><Relationship Id="rId5" Type="http://schemas.openxmlformats.org/officeDocument/2006/relationships/image" Target="../media/image69.w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78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5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80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77.wmf"/><Relationship Id="rId5" Type="http://schemas.openxmlformats.org/officeDocument/2006/relationships/image" Target="../media/image74.wmf"/><Relationship Id="rId15" Type="http://schemas.openxmlformats.org/officeDocument/2006/relationships/image" Target="../media/image79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76.wmf"/><Relationship Id="rId14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2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A98314-F48A-4708-B70E-1040B940066B}"/>
              </a:ext>
            </a:extLst>
          </p:cNvPr>
          <p:cNvSpPr/>
          <p:nvPr/>
        </p:nvSpPr>
        <p:spPr>
          <a:xfrm>
            <a:off x="-317369" y="6468085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7CE120-2EAE-404C-ADE8-99E90CE87BD9}"/>
              </a:ext>
            </a:extLst>
          </p:cNvPr>
          <p:cNvSpPr/>
          <p:nvPr/>
        </p:nvSpPr>
        <p:spPr>
          <a:xfrm>
            <a:off x="2670927" y="2759682"/>
            <a:ext cx="7283777" cy="1338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Solar cell materials: </a:t>
            </a:r>
            <a:endParaRPr lang="uk-UA" sz="2400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simulation, optical and photoelectric characterization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951BF0-A1D4-455B-A888-78E9D794E223}"/>
              </a:ext>
            </a:extLst>
          </p:cNvPr>
          <p:cNvSpPr/>
          <p:nvPr/>
        </p:nvSpPr>
        <p:spPr>
          <a:xfrm>
            <a:off x="857839" y="4403154"/>
            <a:ext cx="10774837" cy="15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Serhiy KONDRATENKO</a:t>
            </a:r>
            <a:r>
              <a:rPr lang="en-US" b="1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Optics, Faculty of Physics, Taras Shevchenko National University of Kyiv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Oleg OLIKH</a:t>
            </a:r>
            <a:r>
              <a:rPr lang="en-US" b="1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Physics Department, Faculty of Physics, Taras Shevchenko National University of Kyiv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238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392665-84AC-BFE5-CDCD-6131CAA0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6" y="627344"/>
            <a:ext cx="4959028" cy="19460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D672C0-D1E0-F565-C950-A01164FB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14" y="1615094"/>
            <a:ext cx="6245970" cy="17636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29A4C0-B2D2-4A1E-09B5-EAADC9FE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66" y="3378764"/>
            <a:ext cx="6582760" cy="19460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3F7996-0CA1-1D42-2CC2-FD02E5CCA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604" y="3838896"/>
            <a:ext cx="5304880" cy="26070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1276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2005418" y="433907"/>
            <a:ext cx="10000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EXCHANGE OF SCIENTIFIC EXPERIENCE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5403" y="1034388"/>
            <a:ext cx="5572124" cy="199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 descr="https://gen.phys.univ.kiev.ua/wp-content/uploads/2022/04/4-1-585x18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175" y="3714691"/>
            <a:ext cx="5906826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>
            <a:off x="189174" y="3057057"/>
            <a:ext cx="56678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ru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PAVLO LISHCHUK: joint experimental research on thermal transport in semiconductor structures (2017-2019).</a:t>
            </a:r>
            <a:endParaRPr dirty="0"/>
          </a:p>
        </p:txBody>
      </p:sp>
      <p:sp>
        <p:nvSpPr>
          <p:cNvPr id="207" name="Google Shape;207;p33"/>
          <p:cNvSpPr/>
          <p:nvPr/>
        </p:nvSpPr>
        <p:spPr>
          <a:xfrm>
            <a:off x="189174" y="5743754"/>
            <a:ext cx="5667879" cy="92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ru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KATERYNA DUBYK: experimental research on colloidal solutions of nanoparticles with varying content of carbon materials (2016, 2017).</a:t>
            </a:r>
            <a:endParaRPr dirty="0"/>
          </a:p>
        </p:txBody>
      </p:sp>
      <p:sp>
        <p:nvSpPr>
          <p:cNvPr id="208" name="Google Shape;208;p33"/>
          <p:cNvSpPr/>
          <p:nvPr/>
        </p:nvSpPr>
        <p:spPr>
          <a:xfrm>
            <a:off x="6428367" y="3068360"/>
            <a:ext cx="56678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ru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VIKTOR MANDROLKO during academic mobility within the Erasmus+ program (2021-2022)</a:t>
            </a:r>
            <a:endParaRPr b="1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6409648" y="5743753"/>
            <a:ext cx="56678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ru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LESIA CHEPELA during academic mobility within the Erasmus+ program (2019, 2023).</a:t>
            </a:r>
            <a:endParaRPr/>
          </a:p>
        </p:txBody>
      </p:sp>
      <p:grpSp>
        <p:nvGrpSpPr>
          <p:cNvPr id="210" name="Google Shape;210;p33"/>
          <p:cNvGrpSpPr/>
          <p:nvPr/>
        </p:nvGrpSpPr>
        <p:grpSpPr>
          <a:xfrm>
            <a:off x="6458387" y="3714691"/>
            <a:ext cx="5637860" cy="1985814"/>
            <a:chOff x="6409647" y="3921333"/>
            <a:chExt cx="5637860" cy="1985815"/>
          </a:xfrm>
        </p:grpSpPr>
        <p:pic>
          <p:nvPicPr>
            <p:cNvPr id="211" name="Google Shape;211;p33" descr="https://gen.phys.univ.kiev.ua/wp-content/uploads/2022/04/1-1-585x209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05401" y="3927148"/>
              <a:ext cx="5542105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3"/>
            <p:cNvPicPr preferRelativeResize="0"/>
            <p:nvPr/>
          </p:nvPicPr>
          <p:blipFill rotWithShape="1">
            <a:blip r:embed="rId6">
              <a:alphaModFix/>
            </a:blip>
            <a:srcRect l="56996" b="51278"/>
            <a:stretch/>
          </p:blipFill>
          <p:spPr>
            <a:xfrm>
              <a:off x="6409647" y="3927148"/>
              <a:ext cx="2469067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3"/>
            <p:cNvPicPr preferRelativeResize="0"/>
            <p:nvPr/>
          </p:nvPicPr>
          <p:blipFill rotWithShape="1">
            <a:blip r:embed="rId6">
              <a:alphaModFix/>
            </a:blip>
            <a:srcRect l="954" t="-1" r="45444" b="2430"/>
            <a:stretch/>
          </p:blipFill>
          <p:spPr>
            <a:xfrm>
              <a:off x="10426701" y="3921333"/>
              <a:ext cx="1620806" cy="19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33"/>
          <p:cNvGrpSpPr/>
          <p:nvPr/>
        </p:nvGrpSpPr>
        <p:grpSpPr>
          <a:xfrm>
            <a:off x="189654" y="1034387"/>
            <a:ext cx="5906346" cy="1980000"/>
            <a:chOff x="189653" y="1034387"/>
            <a:chExt cx="5653305" cy="1980000"/>
          </a:xfrm>
        </p:grpSpPr>
        <p:pic>
          <p:nvPicPr>
            <p:cNvPr id="215" name="Google Shape;215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r="73325"/>
            <a:stretch/>
          </p:blipFill>
          <p:spPr>
            <a:xfrm>
              <a:off x="189653" y="1034387"/>
              <a:ext cx="1575648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57958" y="1034387"/>
              <a:ext cx="1485000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3" descr="https://gen.phys.univ.kiev.ua/wp-content/uploads/2022/04/3-1-585x209.png"/>
            <p:cNvPicPr preferRelativeResize="0"/>
            <p:nvPr/>
          </p:nvPicPr>
          <p:blipFill rotWithShape="1">
            <a:blip r:embed="rId7">
              <a:alphaModFix/>
            </a:blip>
            <a:srcRect l="57420"/>
            <a:stretch/>
          </p:blipFill>
          <p:spPr>
            <a:xfrm>
              <a:off x="1804090" y="1034387"/>
              <a:ext cx="2515079" cy="19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C72C6-1531-49FC-A791-ED20D2FA8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0" b="13883"/>
          <a:stretch/>
        </p:blipFill>
        <p:spPr bwMode="auto">
          <a:xfrm>
            <a:off x="1" y="4041933"/>
            <a:ext cx="4572000" cy="254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FEB1B-E8CD-42EE-8C2E-EA5C5FFB2330}"/>
              </a:ext>
            </a:extLst>
          </p:cNvPr>
          <p:cNvSpPr txBox="1"/>
          <p:nvPr/>
        </p:nvSpPr>
        <p:spPr>
          <a:xfrm>
            <a:off x="1249960" y="2159335"/>
            <a:ext cx="10477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of  Optical diagnostics of semiconductor materials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F1F65-260D-4E8F-8AE4-9404744977CF}"/>
              </a:ext>
            </a:extLst>
          </p:cNvPr>
          <p:cNvSpPr txBox="1"/>
          <p:nvPr/>
        </p:nvSpPr>
        <p:spPr>
          <a:xfrm>
            <a:off x="2014194" y="2967335"/>
            <a:ext cx="8163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400" b="1" dirty="0"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Serhiy Kondratenko </a:t>
            </a:r>
            <a:endParaRPr lang="en-US" altLang="ru-RU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4" descr="Flexible Perovskite Solar Cells: High‐Performance Flexible Perovskite Solar  Cells Enabled by Low‐Temperature ALD‐Assisted Surface Passivation (Advanced  Optical Materials 24/2018) - Jin - 2018 - Advanced Optical Materials -  Wiley Online Library">
            <a:extLst>
              <a:ext uri="{FF2B5EF4-FFF2-40B4-BE49-F238E27FC236}">
                <a16:creationId xmlns:a16="http://schemas.microsoft.com/office/drawing/2014/main" id="{C9E8E90B-1AF6-4460-B24F-35BE36C5A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t="28379" b="23915"/>
          <a:stretch/>
        </p:blipFill>
        <p:spPr bwMode="auto">
          <a:xfrm>
            <a:off x="4572000" y="4032506"/>
            <a:ext cx="4026716" cy="255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CA1A7B7C-0761-4EC2-8B9D-0EE1E6EC2C14}"/>
              </a:ext>
            </a:extLst>
          </p:cNvPr>
          <p:cNvGrpSpPr/>
          <p:nvPr/>
        </p:nvGrpSpPr>
        <p:grpSpPr>
          <a:xfrm>
            <a:off x="8598716" y="4051360"/>
            <a:ext cx="3593284" cy="2542688"/>
            <a:chOff x="8573549" y="4315312"/>
            <a:chExt cx="3570729" cy="2542688"/>
          </a:xfrm>
        </p:grpSpPr>
        <p:pic>
          <p:nvPicPr>
            <p:cNvPr id="10" name="Picture 16" descr="Advanced Optical Materials: Vol 8, No 9">
              <a:extLst>
                <a:ext uri="{FF2B5EF4-FFF2-40B4-BE49-F238E27FC236}">
                  <a16:creationId xmlns:a16="http://schemas.microsoft.com/office/drawing/2014/main" id="{64171EB6-152C-4915-8191-5CBFA60AD3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2" b="10076"/>
            <a:stretch/>
          </p:blipFill>
          <p:spPr bwMode="auto">
            <a:xfrm>
              <a:off x="8573549" y="4315312"/>
              <a:ext cx="3570729" cy="254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57C06C87-37DE-4E0D-AB50-3605E05C3FDC}"/>
                </a:ext>
              </a:extLst>
            </p:cNvPr>
            <p:cNvSpPr/>
            <p:nvPr/>
          </p:nvSpPr>
          <p:spPr>
            <a:xfrm>
              <a:off x="9395670" y="4315312"/>
              <a:ext cx="2642532" cy="197965"/>
            </a:xfrm>
            <a:prstGeom prst="rect">
              <a:avLst/>
            </a:prstGeom>
            <a:solidFill>
              <a:srgbClr val="14171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517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4418000" y="606669"/>
            <a:ext cx="335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ru" sz="36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EDUCATION</a:t>
            </a:r>
            <a:endParaRPr sz="3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123092" y="1314615"/>
            <a:ext cx="12192000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ru" sz="2200" b="1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Master’s program “</a:t>
            </a:r>
            <a:r>
              <a:rPr lang="en-US" sz="2200" b="1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Optics and laser physics</a:t>
            </a:r>
            <a:r>
              <a:rPr lang="ru" sz="2200" b="1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200" b="1" i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ru" sz="22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Selected courses:</a:t>
            </a:r>
            <a:endParaRPr sz="22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Nanoelectronics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-US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Photovoltaics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-US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Optical diagnostics of  Semiconductors</a:t>
            </a: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-US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Solis State Physics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uk-UA" sz="2200" b="1" i="1" dirty="0">
              <a:solidFill>
                <a:srgbClr val="CC0000"/>
              </a:solidFill>
              <a:ea typeface="Calibri"/>
              <a:cs typeface="Calibri"/>
              <a:sym typeface="Calibri"/>
            </a:endParaRPr>
          </a:p>
          <a:p>
            <a:pPr algn="ctr"/>
            <a:r>
              <a:rPr lang="en-US" sz="2200" b="1" i="1" dirty="0">
                <a:solidFill>
                  <a:srgbClr val="CC0000"/>
                </a:solidFill>
                <a:ea typeface="Calibri"/>
                <a:cs typeface="Calibri"/>
                <a:sym typeface="Calibri"/>
              </a:rPr>
              <a:t>Bachelor</a:t>
            </a:r>
            <a:r>
              <a:rPr lang="ru" sz="2200" b="1" i="1" dirty="0">
                <a:solidFill>
                  <a:srgbClr val="CC0000"/>
                </a:solidFill>
                <a:ea typeface="Calibri"/>
                <a:cs typeface="Calibri"/>
                <a:sym typeface="Calibri"/>
              </a:rPr>
              <a:t>’</a:t>
            </a:r>
            <a:r>
              <a:rPr lang="en-US" sz="2200" b="1" i="1" dirty="0">
                <a:solidFill>
                  <a:srgbClr val="CC0000"/>
                </a:solidFill>
                <a:ea typeface="Calibri"/>
                <a:cs typeface="Calibri"/>
                <a:sym typeface="Calibri"/>
              </a:rPr>
              <a:t>s program “Optics”</a:t>
            </a:r>
          </a:p>
          <a:p>
            <a:pPr algn="ctr"/>
            <a:r>
              <a:rPr lang="en-US" sz="2200" b="1" i="1" dirty="0">
                <a:solidFill>
                  <a:srgbClr val="980000"/>
                </a:solidFill>
                <a:ea typeface="Calibri"/>
                <a:cs typeface="Calibri"/>
                <a:sym typeface="Calibri"/>
              </a:rPr>
              <a:t>Selected courses:</a:t>
            </a: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-US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Semiconductor Optics</a:t>
            </a: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-US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Electronics</a:t>
            </a: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-US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Laser Physics</a:t>
            </a:r>
            <a:endParaRPr lang="uk-UA"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-US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X-ray and UV Optics</a:t>
            </a: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endParaRPr lang="en-US"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endParaRPr lang="en-US"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65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74839" y="6512601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B3D15-60F0-4147-8663-8A4112E9020D}"/>
              </a:ext>
            </a:extLst>
          </p:cNvPr>
          <p:cNvSpPr txBox="1"/>
          <p:nvPr/>
        </p:nvSpPr>
        <p:spPr>
          <a:xfrm>
            <a:off x="-433631" y="503718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 Research topics</a:t>
            </a:r>
            <a:endParaRPr lang="ru-RU" altLang="ru-RU" sz="2400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F20700D7-C4C4-421A-AC0D-2DAFADD15F7F}"/>
              </a:ext>
            </a:extLst>
          </p:cNvPr>
          <p:cNvSpPr/>
          <p:nvPr/>
        </p:nvSpPr>
        <p:spPr>
          <a:xfrm>
            <a:off x="926641" y="1051852"/>
            <a:ext cx="5241548" cy="26436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0899-BB24-46CB-9E0E-A6AB6F1AC3C7}"/>
              </a:ext>
            </a:extLst>
          </p:cNvPr>
          <p:cNvSpPr txBox="1"/>
          <p:nvPr/>
        </p:nvSpPr>
        <p:spPr>
          <a:xfrm>
            <a:off x="1010664" y="1118981"/>
            <a:ext cx="5023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cells and IR Photodetectors</a:t>
            </a:r>
            <a:endParaRPr lang="en-US" sz="2000" b="1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DB013CD-7BDD-48C3-8835-6934E3B5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5" y="1630219"/>
            <a:ext cx="4810542" cy="1822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C9B71-DD7C-4FBE-8520-3F8A3EAFA22A}"/>
              </a:ext>
            </a:extLst>
          </p:cNvPr>
          <p:cNvSpPr txBox="1"/>
          <p:nvPr/>
        </p:nvSpPr>
        <p:spPr>
          <a:xfrm>
            <a:off x="7234522" y="1056634"/>
            <a:ext cx="5061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of Low-Dimensional Systems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DECCE27E-0E95-4875-8C6A-284B41CC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45" y="1420479"/>
            <a:ext cx="3035195" cy="2255234"/>
          </a:xfrm>
          <a:prstGeom prst="rect">
            <a:avLst/>
          </a:prstGeom>
        </p:spPr>
      </p:pic>
      <p:pic>
        <p:nvPicPr>
          <p:cNvPr id="10" name="Рисунок 22">
            <a:extLst>
              <a:ext uri="{FF2B5EF4-FFF2-40B4-BE49-F238E27FC236}">
                <a16:creationId xmlns:a16="http://schemas.microsoft.com/office/drawing/2014/main" id="{A34FB388-DFC4-4495-AF9F-49B0B4AD8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73" y="4509638"/>
            <a:ext cx="3990632" cy="1980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37174-F906-4439-B0C3-537DC24AAD3C}"/>
              </a:ext>
            </a:extLst>
          </p:cNvPr>
          <p:cNvSpPr txBox="1"/>
          <p:nvPr/>
        </p:nvSpPr>
        <p:spPr>
          <a:xfrm>
            <a:off x="3154329" y="4023954"/>
            <a:ext cx="7387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Photoconductivity of Semiconductor Heterostructures</a:t>
            </a:r>
          </a:p>
        </p:txBody>
      </p: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1DB12D11-61B1-4C68-9D62-EAD8B996025E}"/>
              </a:ext>
            </a:extLst>
          </p:cNvPr>
          <p:cNvSpPr/>
          <p:nvPr/>
        </p:nvSpPr>
        <p:spPr>
          <a:xfrm>
            <a:off x="6848023" y="1051851"/>
            <a:ext cx="5142872" cy="26836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3A0C7786-164B-44B6-806D-9ED529118B96}"/>
              </a:ext>
            </a:extLst>
          </p:cNvPr>
          <p:cNvSpPr/>
          <p:nvPr/>
        </p:nvSpPr>
        <p:spPr>
          <a:xfrm>
            <a:off x="2766215" y="3836584"/>
            <a:ext cx="6641735" cy="26836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1" grpId="0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93">
            <a:extLst>
              <a:ext uri="{FF2B5EF4-FFF2-40B4-BE49-F238E27FC236}">
                <a16:creationId xmlns:a16="http://schemas.microsoft.com/office/drawing/2014/main" id="{AF9148A7-A11C-460F-99FA-F3CB6DEA4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44" y="1405893"/>
            <a:ext cx="60913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297363">
              <a:lnSpc>
                <a:spcPct val="90000"/>
              </a:lnSpc>
              <a:spcBef>
                <a:spcPts val="3313"/>
              </a:spcBef>
              <a:buFont typeface="Arial" panose="020B0604020202020204" pitchFamily="34" charset="0"/>
              <a:buChar char="•"/>
              <a:defRPr sz="9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7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6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Photoelectric and  </a:t>
            </a:r>
            <a:r>
              <a:rPr lang="en-GB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Photol</a:t>
            </a:r>
            <a:r>
              <a:rPr lang="en-US" alt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uminescence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spectroscopy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Photoconductivity transients and thermally stimulated  conductivity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measurement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CC5C-1F1D-4F2A-8C14-EC0D73030FE8}"/>
              </a:ext>
            </a:extLst>
          </p:cNvPr>
          <p:cNvSpPr txBox="1"/>
          <p:nvPr/>
        </p:nvSpPr>
        <p:spPr>
          <a:xfrm>
            <a:off x="0" y="41560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Experimental facilities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928F71F4-00FE-4808-8383-8213F0D8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1475" r="10735" b="20473"/>
          <a:stretch/>
        </p:blipFill>
        <p:spPr>
          <a:xfrm>
            <a:off x="501750" y="2827015"/>
            <a:ext cx="3513615" cy="315619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ABC005-C7FC-4B12-80FD-16C563A8C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3" b="9703"/>
          <a:stretch/>
        </p:blipFill>
        <p:spPr bwMode="auto">
          <a:xfrm>
            <a:off x="7229437" y="1400996"/>
            <a:ext cx="4242274" cy="22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31331DA4-DC17-457A-ACAD-8A9CEA485139}"/>
              </a:ext>
            </a:extLst>
          </p:cNvPr>
          <p:cNvSpPr/>
          <p:nvPr/>
        </p:nvSpPr>
        <p:spPr>
          <a:xfrm>
            <a:off x="273090" y="913286"/>
            <a:ext cx="6112216" cy="5625737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51D48-EC0F-4966-8EA2-7275E0673FA1}"/>
              </a:ext>
            </a:extLst>
          </p:cNvPr>
          <p:cNvSpPr txBox="1"/>
          <p:nvPr/>
        </p:nvSpPr>
        <p:spPr>
          <a:xfrm>
            <a:off x="4172724" y="2861445"/>
            <a:ext cx="2055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range:</a:t>
            </a:r>
          </a:p>
          <a:p>
            <a:r>
              <a:rPr lang="en-US" dirty="0"/>
              <a:t>10-400K</a:t>
            </a:r>
          </a:p>
          <a:p>
            <a:endParaRPr lang="en-US" dirty="0"/>
          </a:p>
          <a:p>
            <a:r>
              <a:rPr lang="en-US" dirty="0"/>
              <a:t>Spectral range</a:t>
            </a:r>
          </a:p>
          <a:p>
            <a:r>
              <a:rPr lang="en-US" dirty="0"/>
              <a:t>0.25-10 </a:t>
            </a:r>
            <a:r>
              <a:rPr lang="el-GR" dirty="0"/>
              <a:t>μ</a:t>
            </a:r>
            <a:r>
              <a:rPr lang="en-US" dirty="0"/>
              <a:t>m</a:t>
            </a:r>
          </a:p>
          <a:p>
            <a:endParaRPr lang="en-US" dirty="0"/>
          </a:p>
          <a:p>
            <a:r>
              <a:rPr lang="en-US" dirty="0" err="1"/>
              <a:t>pA</a:t>
            </a:r>
            <a:r>
              <a:rPr lang="en-US" dirty="0"/>
              <a:t> low current sensitivity</a:t>
            </a:r>
          </a:p>
          <a:p>
            <a:endParaRPr lang="en-US" dirty="0"/>
          </a:p>
          <a:p>
            <a:r>
              <a:rPr lang="en-US" dirty="0"/>
              <a:t>Lock-in amplifier low noise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F2531-3567-42C8-9E84-338207F15BA0}"/>
              </a:ext>
            </a:extLst>
          </p:cNvPr>
          <p:cNvSpPr txBox="1"/>
          <p:nvPr/>
        </p:nvSpPr>
        <p:spPr>
          <a:xfrm>
            <a:off x="1242480" y="921865"/>
            <a:ext cx="450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Semiconductor characterization setup </a:t>
            </a:r>
          </a:p>
        </p:txBody>
      </p:sp>
      <p:sp>
        <p:nvSpPr>
          <p:cNvPr id="11" name="Rectangle: Rounded Corners 20">
            <a:extLst>
              <a:ext uri="{FF2B5EF4-FFF2-40B4-BE49-F238E27FC236}">
                <a16:creationId xmlns:a16="http://schemas.microsoft.com/office/drawing/2014/main" id="{9CABB9B1-930A-416A-8FBA-F6C4DDADB906}"/>
              </a:ext>
            </a:extLst>
          </p:cNvPr>
          <p:cNvSpPr/>
          <p:nvPr/>
        </p:nvSpPr>
        <p:spPr>
          <a:xfrm>
            <a:off x="6732449" y="963865"/>
            <a:ext cx="5207725" cy="2822115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735AD-3E15-4C19-B713-47A27BAFEB84}"/>
              </a:ext>
            </a:extLst>
          </p:cNvPr>
          <p:cNvSpPr txBox="1"/>
          <p:nvPr/>
        </p:nvSpPr>
        <p:spPr>
          <a:xfrm>
            <a:off x="7139303" y="979254"/>
            <a:ext cx="4445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AFM and Kelvin Probe Force Microscopy</a:t>
            </a:r>
            <a:endParaRPr lang="en-US" dirty="0"/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182C7BC7-39F1-4B46-B24A-33FB15A679ED}"/>
              </a:ext>
            </a:extLst>
          </p:cNvPr>
          <p:cNvSpPr/>
          <p:nvPr/>
        </p:nvSpPr>
        <p:spPr>
          <a:xfrm>
            <a:off x="6732448" y="4006632"/>
            <a:ext cx="5207725" cy="2532391"/>
          </a:xfrm>
          <a:prstGeom prst="roundRect">
            <a:avLst>
              <a:gd name="adj" fmla="val 412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9949A-D297-4626-A2C9-3E38DB196FB8}"/>
              </a:ext>
            </a:extLst>
          </p:cNvPr>
          <p:cNvSpPr txBox="1"/>
          <p:nvPr/>
        </p:nvSpPr>
        <p:spPr>
          <a:xfrm>
            <a:off x="6732448" y="4054930"/>
            <a:ext cx="5207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preparation  and  other </a:t>
            </a:r>
            <a:b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/>
              <a:t>characterization</a:t>
            </a:r>
            <a:r>
              <a:rPr lang="en-US" alt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facilities</a:t>
            </a:r>
            <a:endParaRPr lang="en-US" dirty="0"/>
          </a:p>
        </p:txBody>
      </p:sp>
      <p:sp>
        <p:nvSpPr>
          <p:cNvPr id="15" name="Прямоугольник 93">
            <a:extLst>
              <a:ext uri="{FF2B5EF4-FFF2-40B4-BE49-F238E27FC236}">
                <a16:creationId xmlns:a16="http://schemas.microsoft.com/office/drawing/2014/main" id="{B9ADEF12-CDA8-4FF8-BF4B-6F709C9A0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68" y="4795284"/>
            <a:ext cx="498708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297363">
              <a:lnSpc>
                <a:spcPct val="90000"/>
              </a:lnSpc>
              <a:spcBef>
                <a:spcPts val="3313"/>
              </a:spcBef>
              <a:buFont typeface="Arial" panose="020B0604020202020204" pitchFamily="34" charset="0"/>
              <a:buChar char="•"/>
              <a:defRPr sz="9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7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6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297363">
              <a:lnSpc>
                <a:spcPct val="90000"/>
              </a:lnSpc>
              <a:spcBef>
                <a:spcPts val="1650"/>
              </a:spcBef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297363" eaLnBrk="0" fontAlgn="base" hangingPunct="0">
              <a:lnSpc>
                <a:spcPct val="90000"/>
              </a:lnSpc>
              <a:spcBef>
                <a:spcPts val="16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 and spray coating thin film deposition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ellipsometry</a:t>
            </a: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transmission and 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203392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12D49-FB8B-4D60-A65D-114055837DD1}"/>
              </a:ext>
            </a:extLst>
          </p:cNvPr>
          <p:cNvSpPr txBox="1"/>
          <p:nvPr/>
        </p:nvSpPr>
        <p:spPr>
          <a:xfrm>
            <a:off x="0" y="62299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Optical diagnostics of solar cell 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4F1C2-C72A-4A4A-BD5D-C9E2AFCDF541}"/>
              </a:ext>
            </a:extLst>
          </p:cNvPr>
          <p:cNvSpPr txBox="1"/>
          <p:nvPr/>
        </p:nvSpPr>
        <p:spPr>
          <a:xfrm>
            <a:off x="-986672" y="1502673"/>
            <a:ext cx="5023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Raman Spectroscopy</a:t>
            </a:r>
            <a:endParaRPr lang="en-US" sz="2000" b="1" dirty="0"/>
          </a:p>
        </p:txBody>
      </p:sp>
      <p:pic>
        <p:nvPicPr>
          <p:cNvPr id="10" name="Объект 4">
            <a:extLst>
              <a:ext uri="{FF2B5EF4-FFF2-40B4-BE49-F238E27FC236}">
                <a16:creationId xmlns:a16="http://schemas.microsoft.com/office/drawing/2014/main" id="{262257F7-B715-441F-AD8B-036BB7AB8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340" y="2125318"/>
            <a:ext cx="8279280" cy="38795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E32136-C397-4211-B527-5E6AD57DC030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5755" y="1257894"/>
            <a:ext cx="2565753" cy="19319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4E8638-2233-478A-A57D-6BA7B1FB69DD}"/>
              </a:ext>
            </a:extLst>
          </p:cNvPr>
          <p:cNvPicPr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8225"/>
          <a:stretch/>
        </p:blipFill>
        <p:spPr>
          <a:xfrm>
            <a:off x="8831254" y="3279064"/>
            <a:ext cx="2565753" cy="32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12D49-FB8B-4D60-A65D-114055837DD1}"/>
              </a:ext>
            </a:extLst>
          </p:cNvPr>
          <p:cNvSpPr txBox="1"/>
          <p:nvPr/>
        </p:nvSpPr>
        <p:spPr>
          <a:xfrm>
            <a:off x="0" y="496164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Ongoing projects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41D91C-58A8-4662-AB5F-47E1F1BF67B3}"/>
              </a:ext>
            </a:extLst>
          </p:cNvPr>
          <p:cNvSpPr/>
          <p:nvPr/>
        </p:nvSpPr>
        <p:spPr>
          <a:xfrm>
            <a:off x="598629" y="1048639"/>
            <a:ext cx="1173077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Innovative Solar Cells </a:t>
            </a:r>
            <a:r>
              <a:rPr lang="en-US" b="1" dirty="0">
                <a:latin typeface="Arial" panose="020B0604020202020204" pitchFamily="34" charset="0"/>
              </a:rPr>
              <a:t>NATO project (2021-2025)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</a:rPr>
              <a:t>          </a:t>
            </a:r>
            <a:r>
              <a:rPr lang="en-US" dirty="0">
                <a:latin typeface="Arial" panose="020B0604020202020204" pitchFamily="34" charset="0"/>
              </a:rPr>
              <a:t>in collaboration with </a:t>
            </a:r>
          </a:p>
          <a:p>
            <a:r>
              <a:rPr lang="en-US" dirty="0">
                <a:latin typeface="Arial" panose="020B0604020202020204" pitchFamily="34" charset="0"/>
              </a:rPr>
              <a:t>          </a:t>
            </a:r>
            <a:r>
              <a:rPr lang="en-US" dirty="0" err="1">
                <a:latin typeface="Arial" panose="020B0604020202020204" pitchFamily="34" charset="0"/>
              </a:rPr>
              <a:t>Lashkaryov</a:t>
            </a:r>
            <a:r>
              <a:rPr lang="en-US" dirty="0">
                <a:latin typeface="Arial" panose="020B0604020202020204" pitchFamily="34" charset="0"/>
              </a:rPr>
              <a:t> Institute of Semiconductor Physics NASU (ISP NASU), Kyiv, Ukraine (Prof. Dr. Alexei </a:t>
            </a:r>
            <a:r>
              <a:rPr lang="en-US" dirty="0" err="1">
                <a:latin typeface="Arial" panose="020B0604020202020204" pitchFamily="34" charset="0"/>
              </a:rPr>
              <a:t>Nazarov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</a:rPr>
              <a:t>          </a:t>
            </a:r>
            <a:r>
              <a:rPr lang="en-US" dirty="0" err="1">
                <a:latin typeface="Arial" panose="020B0604020202020204" pitchFamily="34" charset="0"/>
              </a:rPr>
              <a:t>Université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catholique</a:t>
            </a:r>
            <a:r>
              <a:rPr lang="en-US" dirty="0">
                <a:latin typeface="Arial" panose="020B0604020202020204" pitchFamily="34" charset="0"/>
              </a:rPr>
              <a:t> de Louvain, Louvain-la-</a:t>
            </a:r>
            <a:r>
              <a:rPr lang="en-US" dirty="0" err="1">
                <a:latin typeface="Arial" panose="020B0604020202020204" pitchFamily="34" charset="0"/>
              </a:rPr>
              <a:t>Neuve</a:t>
            </a:r>
            <a:r>
              <a:rPr lang="en-US" dirty="0">
                <a:latin typeface="Arial" panose="020B0604020202020204" pitchFamily="34" charset="0"/>
              </a:rPr>
              <a:t>, Belgium (Prof. Dr. Denis </a:t>
            </a:r>
            <a:r>
              <a:rPr lang="en-US" dirty="0" err="1">
                <a:latin typeface="Arial" panose="020B0604020202020204" pitchFamily="34" charset="0"/>
              </a:rPr>
              <a:t>Flandre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C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of advanced thin film optoelectronic materials based on coupled</a:t>
            </a:r>
          </a:p>
          <a:p>
            <a:r>
              <a:rPr lang="en-US" b="1" dirty="0">
                <a:solidFill>
                  <a:srgbClr val="C8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hybrids of quantum dot and two-dimensional nanostructures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National Research Foundation of Ukraine (2020-2023)</a:t>
            </a:r>
            <a:endParaRPr lang="LID409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7FAA4C-70EC-4E87-B2FE-B2A49FB48D3F}"/>
              </a:ext>
            </a:extLst>
          </p:cNvPr>
          <p:cNvSpPr/>
          <p:nvPr/>
        </p:nvSpPr>
        <p:spPr>
          <a:xfrm>
            <a:off x="598629" y="4579003"/>
            <a:ext cx="10609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</a:rPr>
              <a:t>GeSn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 alloys for improved current generation and charge carrier collection in tandem solar cell </a:t>
            </a:r>
          </a:p>
          <a:p>
            <a:r>
              <a:rPr lang="en-US" b="1" dirty="0">
                <a:latin typeface="Arial" panose="020B0604020202020204" pitchFamily="34" charset="0"/>
              </a:rPr>
              <a:t>CRDF Global (2020-2021)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LID409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D66D3-431F-48ED-A7FC-20B81ADBB543}"/>
              </a:ext>
            </a:extLst>
          </p:cNvPr>
          <p:cNvSpPr txBox="1"/>
          <p:nvPr/>
        </p:nvSpPr>
        <p:spPr>
          <a:xfrm>
            <a:off x="0" y="3943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Completed project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443732-A7EB-44E2-9A6E-3B221D36481A}"/>
              </a:ext>
            </a:extLst>
          </p:cNvPr>
          <p:cNvSpPr/>
          <p:nvPr/>
        </p:nvSpPr>
        <p:spPr>
          <a:xfrm>
            <a:off x="1184217" y="5333745"/>
            <a:ext cx="8534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in collaboration with Arkansas Institute for Nanoscience and Engineering, University of Arkansas</a:t>
            </a:r>
          </a:p>
          <a:p>
            <a:r>
              <a:rPr lang="en-US" dirty="0">
                <a:latin typeface="Arial" panose="020B0604020202020204" pitchFamily="34" charset="0"/>
              </a:rPr>
              <a:t>(Prof. Dr. Gregory </a:t>
            </a:r>
            <a:r>
              <a:rPr lang="en-US" dirty="0" err="1">
                <a:latin typeface="Arial" panose="020B0604020202020204" pitchFamily="34" charset="0"/>
              </a:rPr>
              <a:t>Salamo</a:t>
            </a:r>
            <a:r>
              <a:rPr lang="en-US" dirty="0">
                <a:latin typeface="Arial" panose="020B0604020202020204" pitchFamily="34" charset="0"/>
              </a:rPr>
              <a:t>)</a:t>
            </a:r>
          </a:p>
          <a:p>
            <a:r>
              <a:rPr lang="en-US" b="1" dirty="0">
                <a:latin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601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4C817C-75A6-4EC6-8B67-3AA97481A3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94973" y="1800416"/>
            <a:ext cx="7165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uk-UA" sz="1800">
              <a:latin typeface="Arial" panose="020B0604020202020204" pitchFamily="34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87CD897-7CA9-4ACC-B9FE-E0EC095F0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823" y="25981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ru-RU" sz="1800">
              <a:latin typeface="Arial" panose="020B0604020202020204" pitchFamily="34" charset="0"/>
            </a:endParaRP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2C363C87-2765-43AC-B670-7465D250D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240274"/>
              </p:ext>
            </p:extLst>
          </p:nvPr>
        </p:nvGraphicFramePr>
        <p:xfrm>
          <a:off x="1609023" y="2168439"/>
          <a:ext cx="4221163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Graph" r:id="rId3" imgW="1222310" imgH="933061" progId="Origin50.Graph">
                  <p:embed/>
                </p:oleObj>
              </mc:Choice>
              <mc:Fallback>
                <p:oleObj name="Graph" r:id="rId3" imgW="1222310" imgH="933061" progId="Origin50.Graph">
                  <p:embed/>
                  <p:pic>
                    <p:nvPicPr>
                      <p:cNvPr id="8199" name="Объект 2">
                        <a:extLst>
                          <a:ext uri="{FF2B5EF4-FFF2-40B4-BE49-F238E27FC236}">
                            <a16:creationId xmlns:a16="http://schemas.microsoft.com/office/drawing/2014/main" id="{883F59DA-0AA7-4D15-9300-D90F89426C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023" y="2168439"/>
                        <a:ext cx="4221163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4">
            <a:extLst>
              <a:ext uri="{FF2B5EF4-FFF2-40B4-BE49-F238E27FC236}">
                <a16:creationId xmlns:a16="http://schemas.microsoft.com/office/drawing/2014/main" id="{B1DC764A-8A93-4315-8DD7-E65402A7F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669386"/>
              </p:ext>
            </p:extLst>
          </p:nvPr>
        </p:nvGraphicFramePr>
        <p:xfrm>
          <a:off x="6377873" y="1976928"/>
          <a:ext cx="4283075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Graph" r:id="rId5" imgW="1222310" imgH="933061" progId="Origin50.Graph">
                  <p:embed/>
                </p:oleObj>
              </mc:Choice>
              <mc:Fallback>
                <p:oleObj name="Graph" r:id="rId5" imgW="1222310" imgH="933061" progId="Origin50.Graph">
                  <p:embed/>
                  <p:pic>
                    <p:nvPicPr>
                      <p:cNvPr id="8200" name="Объект 4">
                        <a:extLst>
                          <a:ext uri="{FF2B5EF4-FFF2-40B4-BE49-F238E27FC236}">
                            <a16:creationId xmlns:a16="http://schemas.microsoft.com/office/drawing/2014/main" id="{6D07C9E1-8802-4002-A8FF-239C14D96E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873" y="1976928"/>
                        <a:ext cx="4283075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9610E51-3F23-4608-B5EC-FFBD55AC627D}"/>
              </a:ext>
            </a:extLst>
          </p:cNvPr>
          <p:cNvSpPr txBox="1"/>
          <p:nvPr/>
        </p:nvSpPr>
        <p:spPr>
          <a:xfrm>
            <a:off x="1011936" y="982972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Photoluminescence and photovoltage spectroscopy</a:t>
            </a:r>
          </a:p>
        </p:txBody>
      </p:sp>
    </p:spTree>
    <p:extLst>
      <p:ext uri="{BB962C8B-B14F-4D97-AF65-F5344CB8AC3E}">
        <p14:creationId xmlns:p14="http://schemas.microsoft.com/office/powerpoint/2010/main" val="404471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Группа 60">
            <a:extLst>
              <a:ext uri="{FF2B5EF4-FFF2-40B4-BE49-F238E27FC236}">
                <a16:creationId xmlns:a16="http://schemas.microsoft.com/office/drawing/2014/main" id="{1BA9EC8B-9C07-4B12-8321-7F74FAB3DDBC}"/>
              </a:ext>
            </a:extLst>
          </p:cNvPr>
          <p:cNvGrpSpPr>
            <a:grpSpLocks/>
          </p:cNvGrpSpPr>
          <p:nvPr/>
        </p:nvGrpSpPr>
        <p:grpSpPr bwMode="auto">
          <a:xfrm>
            <a:off x="6572553" y="2033252"/>
            <a:ext cx="4607510" cy="3293615"/>
            <a:chOff x="1706562" y="22268772"/>
            <a:chExt cx="14319251" cy="9206592"/>
          </a:xfrm>
        </p:grpSpPr>
        <p:sp>
          <p:nvSpPr>
            <p:cNvPr id="6" name="Куб 5">
              <a:extLst>
                <a:ext uri="{FF2B5EF4-FFF2-40B4-BE49-F238E27FC236}">
                  <a16:creationId xmlns:a16="http://schemas.microsoft.com/office/drawing/2014/main" id="{32494A5E-2B55-49DA-A72D-54E2BBF9C591}"/>
                </a:ext>
              </a:extLst>
            </p:cNvPr>
            <p:cNvSpPr/>
            <p:nvPr/>
          </p:nvSpPr>
          <p:spPr>
            <a:xfrm>
              <a:off x="3134881" y="24830975"/>
              <a:ext cx="11430152" cy="3643160"/>
            </a:xfrm>
            <a:prstGeom prst="cube">
              <a:avLst>
                <a:gd name="adj" fmla="val 75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cxnSp>
          <p:nvCxnSpPr>
            <p:cNvPr id="7" name="Прямая соединительная линия 177">
              <a:extLst>
                <a:ext uri="{FF2B5EF4-FFF2-40B4-BE49-F238E27FC236}">
                  <a16:creationId xmlns:a16="http://schemas.microsoft.com/office/drawing/2014/main" id="{FE123408-9AE8-4666-BC23-24D49FFB36D2}"/>
                </a:ext>
              </a:extLst>
            </p:cNvPr>
            <p:cNvCxnSpPr/>
            <p:nvPr/>
          </p:nvCxnSpPr>
          <p:spPr>
            <a:xfrm rot="16200000" flipH="1">
              <a:off x="-579769" y="28189041"/>
              <a:ext cx="4644800" cy="7213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179">
              <a:extLst>
                <a:ext uri="{FF2B5EF4-FFF2-40B4-BE49-F238E27FC236}">
                  <a16:creationId xmlns:a16="http://schemas.microsoft.com/office/drawing/2014/main" id="{034D6316-AEA7-445F-BE05-7A7E38DE4433}"/>
                </a:ext>
              </a:extLst>
            </p:cNvPr>
            <p:cNvCxnSpPr/>
            <p:nvPr/>
          </p:nvCxnSpPr>
          <p:spPr>
            <a:xfrm>
              <a:off x="1778700" y="30569645"/>
              <a:ext cx="4142484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738B7538-A6F0-41B1-BA3E-A8229BB096DD}"/>
                </a:ext>
              </a:extLst>
            </p:cNvPr>
            <p:cNvSpPr/>
            <p:nvPr/>
          </p:nvSpPr>
          <p:spPr>
            <a:xfrm>
              <a:off x="5921184" y="29761693"/>
              <a:ext cx="1572593" cy="1641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cxnSp>
          <p:nvCxnSpPr>
            <p:cNvPr id="10" name="Прямая со стрелкой 182">
              <a:extLst>
                <a:ext uri="{FF2B5EF4-FFF2-40B4-BE49-F238E27FC236}">
                  <a16:creationId xmlns:a16="http://schemas.microsoft.com/office/drawing/2014/main" id="{596A76AC-5A7B-4E25-B0E0-382768E3EEC1}"/>
                </a:ext>
              </a:extLst>
            </p:cNvPr>
            <p:cNvCxnSpPr/>
            <p:nvPr/>
          </p:nvCxnSpPr>
          <p:spPr>
            <a:xfrm rot="5400000" flipH="1" flipV="1">
              <a:off x="5849744" y="29760997"/>
              <a:ext cx="1713670" cy="17150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84">
              <a:extLst>
                <a:ext uri="{FF2B5EF4-FFF2-40B4-BE49-F238E27FC236}">
                  <a16:creationId xmlns:a16="http://schemas.microsoft.com/office/drawing/2014/main" id="{40ABD9BF-1B7F-49DA-A812-01181D07836A}"/>
                </a:ext>
              </a:extLst>
            </p:cNvPr>
            <p:cNvCxnSpPr>
              <a:stCxn id="9" idx="6"/>
            </p:cNvCxnSpPr>
            <p:nvPr/>
          </p:nvCxnSpPr>
          <p:spPr>
            <a:xfrm>
              <a:off x="7493777" y="30580713"/>
              <a:ext cx="8532036" cy="3689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86">
              <a:extLst>
                <a:ext uri="{FF2B5EF4-FFF2-40B4-BE49-F238E27FC236}">
                  <a16:creationId xmlns:a16="http://schemas.microsoft.com/office/drawing/2014/main" id="{FA1C4078-013A-4850-8A17-1020888E49C8}"/>
                </a:ext>
              </a:extLst>
            </p:cNvPr>
            <p:cNvCxnSpPr/>
            <p:nvPr/>
          </p:nvCxnSpPr>
          <p:spPr>
            <a:xfrm rot="16200000" flipH="1">
              <a:off x="13745500" y="28367950"/>
              <a:ext cx="4428976" cy="7033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74">
              <a:extLst>
                <a:ext uri="{FF2B5EF4-FFF2-40B4-BE49-F238E27FC236}">
                  <a16:creationId xmlns:a16="http://schemas.microsoft.com/office/drawing/2014/main" id="{9DD26C97-654F-409A-89BD-E07300524F23}"/>
                </a:ext>
              </a:extLst>
            </p:cNvPr>
            <p:cNvCxnSpPr/>
            <p:nvPr/>
          </p:nvCxnSpPr>
          <p:spPr>
            <a:xfrm rot="10800000">
              <a:off x="1706563" y="25902710"/>
              <a:ext cx="2928774" cy="184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75">
              <a:extLst>
                <a:ext uri="{FF2B5EF4-FFF2-40B4-BE49-F238E27FC236}">
                  <a16:creationId xmlns:a16="http://schemas.microsoft.com/office/drawing/2014/main" id="{38CC0436-A12C-4FEC-A0EF-5BD8DE796F80}"/>
                </a:ext>
              </a:extLst>
            </p:cNvPr>
            <p:cNvCxnSpPr/>
            <p:nvPr/>
          </p:nvCxnSpPr>
          <p:spPr>
            <a:xfrm rot="10800000">
              <a:off x="12994244" y="26188629"/>
              <a:ext cx="2930576" cy="184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Куб 14">
              <a:extLst>
                <a:ext uri="{FF2B5EF4-FFF2-40B4-BE49-F238E27FC236}">
                  <a16:creationId xmlns:a16="http://schemas.microsoft.com/office/drawing/2014/main" id="{59AA246B-B7DC-42C3-8170-5ADA1F2D1647}"/>
                </a:ext>
              </a:extLst>
            </p:cNvPr>
            <p:cNvSpPr/>
            <p:nvPr/>
          </p:nvSpPr>
          <p:spPr>
            <a:xfrm>
              <a:off x="4492866" y="24759034"/>
              <a:ext cx="8788124" cy="2787249"/>
            </a:xfrm>
            <a:prstGeom prst="cube">
              <a:avLst>
                <a:gd name="adj" fmla="val 96540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16" name="Куб 15">
              <a:extLst>
                <a:ext uri="{FF2B5EF4-FFF2-40B4-BE49-F238E27FC236}">
                  <a16:creationId xmlns:a16="http://schemas.microsoft.com/office/drawing/2014/main" id="{0B1550F3-4C8C-4983-A33D-D0F1254B4C34}"/>
                </a:ext>
              </a:extLst>
            </p:cNvPr>
            <p:cNvSpPr/>
            <p:nvPr/>
          </p:nvSpPr>
          <p:spPr>
            <a:xfrm>
              <a:off x="10492884" y="24616997"/>
              <a:ext cx="4072149" cy="2929286"/>
            </a:xfrm>
            <a:prstGeom prst="cube">
              <a:avLst>
                <a:gd name="adj" fmla="val 9331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17" name="Куб 16">
              <a:extLst>
                <a:ext uri="{FF2B5EF4-FFF2-40B4-BE49-F238E27FC236}">
                  <a16:creationId xmlns:a16="http://schemas.microsoft.com/office/drawing/2014/main" id="{02B45F39-8F24-420F-9172-4EAD854AE3EE}"/>
                </a:ext>
              </a:extLst>
            </p:cNvPr>
            <p:cNvSpPr/>
            <p:nvPr/>
          </p:nvSpPr>
          <p:spPr>
            <a:xfrm>
              <a:off x="3134881" y="24616997"/>
              <a:ext cx="4072149" cy="2929286"/>
            </a:xfrm>
            <a:prstGeom prst="cube">
              <a:avLst>
                <a:gd name="adj" fmla="val 9331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18" name="TextBox 127">
              <a:extLst>
                <a:ext uri="{FF2B5EF4-FFF2-40B4-BE49-F238E27FC236}">
                  <a16:creationId xmlns:a16="http://schemas.microsoft.com/office/drawing/2014/main" id="{69F69243-3214-4C87-914E-E68C61B3A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3130" y="29249839"/>
              <a:ext cx="3111268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Analyzer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27">
              <a:extLst>
                <a:ext uri="{FF2B5EF4-FFF2-40B4-BE49-F238E27FC236}">
                  <a16:creationId xmlns:a16="http://schemas.microsoft.com/office/drawing/2014/main" id="{9A6B54E1-E8C6-4D28-8DD4-37DFA3FBF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2434" y="28759995"/>
              <a:ext cx="3500462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Substrate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0" name="TextBox 127">
              <a:extLst>
                <a:ext uri="{FF2B5EF4-FFF2-40B4-BE49-F238E27FC236}">
                  <a16:creationId xmlns:a16="http://schemas.microsoft.com/office/drawing/2014/main" id="{2FD7D46B-549F-4455-9FD6-C5B209717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1260" y="23098941"/>
              <a:ext cx="3500462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Epitaxial layers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1" name="Стрелка вниз 187">
              <a:extLst>
                <a:ext uri="{FF2B5EF4-FFF2-40B4-BE49-F238E27FC236}">
                  <a16:creationId xmlns:a16="http://schemas.microsoft.com/office/drawing/2014/main" id="{19792494-1545-40DA-A84A-F31E3FE9FD43}"/>
                </a:ext>
              </a:extLst>
            </p:cNvPr>
            <p:cNvSpPr/>
            <p:nvPr/>
          </p:nvSpPr>
          <p:spPr>
            <a:xfrm>
              <a:off x="8494681" y="22401586"/>
              <a:ext cx="1428318" cy="3787043"/>
            </a:xfrm>
            <a:prstGeom prst="downArrow">
              <a:avLst/>
            </a:prstGeom>
            <a:solidFill>
              <a:srgbClr val="00A2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uk-UA"/>
            </a:p>
          </p:txBody>
        </p:sp>
        <p:sp>
          <p:nvSpPr>
            <p:cNvPr id="22" name="TextBox 127">
              <a:extLst>
                <a:ext uri="{FF2B5EF4-FFF2-40B4-BE49-F238E27FC236}">
                  <a16:creationId xmlns:a16="http://schemas.microsoft.com/office/drawing/2014/main" id="{E4FDE53C-620D-4306-B597-572CF0CCE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0060" y="22268772"/>
              <a:ext cx="5493917" cy="63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3313"/>
                </a:spcBef>
                <a:buFont typeface="Arial" panose="020B0604020202020204" pitchFamily="34" charset="0"/>
                <a:buChar char="•"/>
                <a:defRPr sz="9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7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6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650"/>
                </a:spcBef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3506788" eaLnBrk="0" fontAlgn="base" hangingPunct="0">
                <a:lnSpc>
                  <a:spcPct val="90000"/>
                </a:lnSpc>
                <a:spcBef>
                  <a:spcPts val="16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5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ru-RU" sz="1400" b="1" dirty="0">
                  <a:latin typeface="Arial" panose="020B0604020202020204" pitchFamily="34" charset="0"/>
                </a:rPr>
                <a:t>Photoexcitation</a:t>
              </a:r>
              <a:endParaRPr lang="ru-RU" altLang="ru-RU" sz="14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B2863688-A70A-45A4-8015-D702DBFA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4" name="Об'єкт 43">
            <a:extLst>
              <a:ext uri="{FF2B5EF4-FFF2-40B4-BE49-F238E27FC236}">
                <a16:creationId xmlns:a16="http://schemas.microsoft.com/office/drawing/2014/main" id="{0F90A5E6-E804-47BA-A131-A297A11183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540329"/>
              </p:ext>
            </p:extLst>
          </p:nvPr>
        </p:nvGraphicFramePr>
        <p:xfrm>
          <a:off x="315913" y="1853887"/>
          <a:ext cx="536575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Graph" r:id="rId3" imgW="1224000" imgH="935640" progId="Origin95.Graph">
                  <p:embed/>
                </p:oleObj>
              </mc:Choice>
              <mc:Fallback>
                <p:oleObj name="Graph" r:id="rId3" imgW="1224000" imgH="935640" progId="Origin95.Graph">
                  <p:embed/>
                  <p:pic>
                    <p:nvPicPr>
                      <p:cNvPr id="44" name="Об'єкт 43">
                        <a:extLst>
                          <a:ext uri="{FF2B5EF4-FFF2-40B4-BE49-F238E27FC236}">
                            <a16:creationId xmlns:a16="http://schemas.microsoft.com/office/drawing/2014/main" id="{3509D2C1-28D1-404D-982B-B65D724D75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1853887"/>
                        <a:ext cx="5365750" cy="4044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A71E448-3BFF-42EF-9A30-63DCDDE76ACD}"/>
              </a:ext>
            </a:extLst>
          </p:cNvPr>
          <p:cNvSpPr txBox="1"/>
          <p:nvPr/>
        </p:nvSpPr>
        <p:spPr>
          <a:xfrm>
            <a:off x="979439" y="756143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Photoconductivity spectroscopy</a:t>
            </a:r>
          </a:p>
        </p:txBody>
      </p:sp>
    </p:spTree>
    <p:extLst>
      <p:ext uri="{BB962C8B-B14F-4D97-AF65-F5344CB8AC3E}">
        <p14:creationId xmlns:p14="http://schemas.microsoft.com/office/powerpoint/2010/main" val="414960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937B43B7-A1BE-F798-5623-262633C8EC19}"/>
              </a:ext>
            </a:extLst>
          </p:cNvPr>
          <p:cNvGrpSpPr/>
          <p:nvPr/>
        </p:nvGrpSpPr>
        <p:grpSpPr>
          <a:xfrm>
            <a:off x="633045" y="562708"/>
            <a:ext cx="10747846" cy="5983085"/>
            <a:chOff x="505919" y="106393"/>
            <a:chExt cx="11481642" cy="6694377"/>
          </a:xfrm>
        </p:grpSpPr>
        <p:pic>
          <p:nvPicPr>
            <p:cNvPr id="140" name="Google Shape;14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9433" y="229267"/>
              <a:ext cx="4675632" cy="2273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Прямокутник 3">
              <a:extLst>
                <a:ext uri="{FF2B5EF4-FFF2-40B4-BE49-F238E27FC236}">
                  <a16:creationId xmlns:a16="http://schemas.microsoft.com/office/drawing/2014/main" id="{8F276114-AC0F-537E-8187-BF964DAD9A9B}"/>
                </a:ext>
              </a:extLst>
            </p:cNvPr>
            <p:cNvSpPr/>
            <p:nvPr/>
          </p:nvSpPr>
          <p:spPr>
            <a:xfrm>
              <a:off x="2261055" y="425578"/>
              <a:ext cx="3695120" cy="177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500 students</a:t>
              </a:r>
            </a:p>
            <a:p>
              <a:pPr indent="-719982" algn="ctr"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80 </a:t>
              </a: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lecturers</a:t>
              </a:r>
            </a:p>
            <a:p>
              <a:pPr algn="r">
                <a:spcBef>
                  <a:spcPts val="800"/>
                </a:spcBef>
              </a:pP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140 researchers</a:t>
              </a:r>
              <a:endParaRPr lang="uk-UA" sz="3200" b="1" i="1" dirty="0">
                <a:solidFill>
                  <a:srgbClr val="002060"/>
                </a:solidFill>
                <a:latin typeface="Calibri"/>
                <a:cs typeface="Calibri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E998E19-A441-B2CD-79DE-5EAABD14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561" y="1151061"/>
              <a:ext cx="1409295" cy="156740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4BC4BD2D-B63B-6972-A87B-36D2E8C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3807" y="988986"/>
              <a:ext cx="1571037" cy="189154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DA895-A494-9E3C-FDEF-38DC0F9D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05919" y="106393"/>
              <a:ext cx="1479389" cy="1363851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61FFA76-BFB2-8C5D-35B9-033E06E7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19" y="2717405"/>
              <a:ext cx="2283776" cy="193441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FDE6372-0EF6-48E3-07C2-3930B387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5996" y="2717404"/>
              <a:ext cx="228377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899BF26-5F25-2424-6599-C715F595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703" y="4793163"/>
              <a:ext cx="232669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9F70699-F757-3A6A-98BB-39C894CD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26073" y="2717404"/>
              <a:ext cx="2326696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CF444892-9E7F-B80F-C575-CB4A9EDEA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79072" y="2717404"/>
              <a:ext cx="2327875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A23EC858-072B-9D81-05A9-82AC7D2F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36279" y="4793163"/>
              <a:ext cx="2300131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0716D177-4771-5F3D-45D3-46F607A1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5289" y="4793163"/>
              <a:ext cx="2326696" cy="1986692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E932F61-31E9-AC8B-B322-ABB97BD6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60865" y="4793163"/>
              <a:ext cx="2326696" cy="200760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2BDE95-7F90-4BAC-B75E-892B6F5E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22" y="1126369"/>
            <a:ext cx="9660433" cy="4794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02ADF-9B78-4F26-84E2-94EEFA70B03D}"/>
              </a:ext>
            </a:extLst>
          </p:cNvPr>
          <p:cNvSpPr txBox="1"/>
          <p:nvPr/>
        </p:nvSpPr>
        <p:spPr>
          <a:xfrm>
            <a:off x="1011936" y="520983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Photoconductivity transients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98FCA-AA4C-462E-8A23-1A65E1794DB2}"/>
              </a:ext>
            </a:extLst>
          </p:cNvPr>
          <p:cNvSpPr txBox="1"/>
          <p:nvPr/>
        </p:nvSpPr>
        <p:spPr>
          <a:xfrm>
            <a:off x="480308" y="52833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Life-time of photogenerated electron hole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9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3288A7-0088-4C55-8FD5-DDCE653B9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6" name="Об'єкт 3">
            <a:extLst>
              <a:ext uri="{FF2B5EF4-FFF2-40B4-BE49-F238E27FC236}">
                <a16:creationId xmlns:a16="http://schemas.microsoft.com/office/drawing/2014/main" id="{308B02A1-B8B9-4E65-AB27-2F261B3419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52992"/>
              </p:ext>
            </p:extLst>
          </p:nvPr>
        </p:nvGraphicFramePr>
        <p:xfrm>
          <a:off x="194347" y="2876219"/>
          <a:ext cx="4170503" cy="318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Graph" r:id="rId3" imgW="1102468" imgH="842180" progId="Origin95.Graph">
                  <p:embed/>
                </p:oleObj>
              </mc:Choice>
              <mc:Fallback>
                <p:oleObj name="Graph" r:id="rId3" imgW="1102468" imgH="842180" progId="Origin95.Graph">
                  <p:embed/>
                  <p:pic>
                    <p:nvPicPr>
                      <p:cNvPr id="4" name="Об'єкт 3">
                        <a:extLst>
                          <a:ext uri="{FF2B5EF4-FFF2-40B4-BE49-F238E27FC236}">
                            <a16:creationId xmlns:a16="http://schemas.microsoft.com/office/drawing/2014/main" id="{2E615581-6239-45FE-994E-F5B6A46532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47" y="2876219"/>
                        <a:ext cx="4170503" cy="31841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CC539AD6-50C9-4279-A7E0-4A912D1A65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2" b="5044"/>
          <a:stretch/>
        </p:blipFill>
        <p:spPr>
          <a:xfrm>
            <a:off x="4718417" y="1529093"/>
            <a:ext cx="7417119" cy="4636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84D7B1-67C2-44B4-BBA7-6876952C520D}"/>
              </a:ext>
            </a:extLst>
          </p:cNvPr>
          <p:cNvSpPr txBox="1"/>
          <p:nvPr/>
        </p:nvSpPr>
        <p:spPr>
          <a:xfrm>
            <a:off x="747986" y="407754"/>
            <a:ext cx="1016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J-V measurements and simulations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1A2A3-17F1-4E31-9626-438553367D18}"/>
              </a:ext>
            </a:extLst>
          </p:cNvPr>
          <p:cNvSpPr txBox="1"/>
          <p:nvPr/>
        </p:nvSpPr>
        <p:spPr>
          <a:xfrm>
            <a:off x="5332723" y="271303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2/3 Diode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Fit</a:t>
            </a:r>
            <a:endParaRPr lang="uk-U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9897-715C-420D-B50A-69E204F264D4}"/>
              </a:ext>
            </a:extLst>
          </p:cNvPr>
          <p:cNvSpPr txBox="1"/>
          <p:nvPr/>
        </p:nvSpPr>
        <p:spPr>
          <a:xfrm>
            <a:off x="307469" y="773354"/>
            <a:ext cx="59016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Performing of the solar cell parameters simulations 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Open-circuit voltage, and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short-circuit current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Power conversion efficiency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J-V and energy structure simulations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Serial resistance and fill factors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Parasitic shunt resistance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F098A7D-CC96-4F25-8178-8EA1A0300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778" y="185837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uk-UA" sz="1800"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4FEAD2-649C-412A-AA17-BE61E0069A3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92865" y="1448002"/>
            <a:ext cx="7165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uk-UA" sz="1800">
              <a:latin typeface="Arial" panose="020B0604020202020204" pitchFamily="34" charset="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4ADA1-4764-4D4B-9282-1456CF260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715" y="22457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uk-UA" altLang="ru-RU" sz="1800">
              <a:latin typeface="Arial" panose="020B0604020202020204" pitchFamily="34" charset="0"/>
            </a:endParaRPr>
          </a:p>
        </p:txBody>
      </p:sp>
      <p:grpSp>
        <p:nvGrpSpPr>
          <p:cNvPr id="8" name="Групувати 11">
            <a:extLst>
              <a:ext uri="{FF2B5EF4-FFF2-40B4-BE49-F238E27FC236}">
                <a16:creationId xmlns:a16="http://schemas.microsoft.com/office/drawing/2014/main" id="{CEB2E103-4C65-40D0-B5C6-8A27CF13E357}"/>
              </a:ext>
            </a:extLst>
          </p:cNvPr>
          <p:cNvGrpSpPr>
            <a:grpSpLocks/>
          </p:cNvGrpSpPr>
          <p:nvPr/>
        </p:nvGrpSpPr>
        <p:grpSpPr bwMode="auto">
          <a:xfrm>
            <a:off x="6375777" y="1442963"/>
            <a:ext cx="3562350" cy="4992687"/>
            <a:chOff x="5040313" y="1315881"/>
            <a:chExt cx="3562438" cy="4993439"/>
          </a:xfrm>
        </p:grpSpPr>
        <p:graphicFrame>
          <p:nvGraphicFramePr>
            <p:cNvPr id="9" name="Об'єкт 2">
              <a:extLst>
                <a:ext uri="{FF2B5EF4-FFF2-40B4-BE49-F238E27FC236}">
                  <a16:creationId xmlns:a16="http://schemas.microsoft.com/office/drawing/2014/main" id="{9A160FDD-D452-486B-828B-71D9B777EF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313" y="1315881"/>
            <a:ext cx="3562438" cy="4993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" name="Graph" r:id="rId3" imgW="1439875" imgH="2016557" progId="Origin50.Graph">
                    <p:embed/>
                  </p:oleObj>
                </mc:Choice>
                <mc:Fallback>
                  <p:oleObj name="Graph" r:id="rId3" imgW="1439875" imgH="2016557" progId="Origin50.Graph">
                    <p:embed/>
                    <p:pic>
                      <p:nvPicPr>
                        <p:cNvPr id="7188" name="Об'єкт 2">
                          <a:extLst>
                            <a:ext uri="{FF2B5EF4-FFF2-40B4-BE49-F238E27FC236}">
                              <a16:creationId xmlns:a16="http://schemas.microsoft.com/office/drawing/2014/main" id="{DC45ED05-1D8B-44B6-B57D-F9AF163E59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313" y="1315881"/>
                          <a:ext cx="3562438" cy="49934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1F66204B-489E-4FA1-B7C6-65804A08C8B8}"/>
                </a:ext>
              </a:extLst>
            </p:cNvPr>
            <p:cNvSpPr/>
            <p:nvPr/>
          </p:nvSpPr>
          <p:spPr>
            <a:xfrm>
              <a:off x="6923135" y="4691414"/>
              <a:ext cx="107953" cy="1079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1" name="Стрілка вправо 4">
              <a:extLst>
                <a:ext uri="{FF2B5EF4-FFF2-40B4-BE49-F238E27FC236}">
                  <a16:creationId xmlns:a16="http://schemas.microsoft.com/office/drawing/2014/main" id="{08244344-BA95-47C9-9CD7-DF4CF1B637AE}"/>
                </a:ext>
              </a:extLst>
            </p:cNvPr>
            <p:cNvSpPr/>
            <p:nvPr/>
          </p:nvSpPr>
          <p:spPr>
            <a:xfrm rot="10081946">
              <a:off x="6672303" y="4693002"/>
              <a:ext cx="146054" cy="13813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2326DD2-64DA-4A07-A4F0-84CA0F4D34BB}"/>
                </a:ext>
              </a:extLst>
            </p:cNvPr>
            <p:cNvSpPr/>
            <p:nvPr/>
          </p:nvSpPr>
          <p:spPr>
            <a:xfrm>
              <a:off x="6926310" y="5410660"/>
              <a:ext cx="107953" cy="98440"/>
            </a:xfrm>
            <a:prstGeom prst="ellipse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3" name="Стрілка вправо 15">
              <a:extLst>
                <a:ext uri="{FF2B5EF4-FFF2-40B4-BE49-F238E27FC236}">
                  <a16:creationId xmlns:a16="http://schemas.microsoft.com/office/drawing/2014/main" id="{E1AC6FCF-1522-4D48-9D82-9FE65E3C5096}"/>
                </a:ext>
              </a:extLst>
            </p:cNvPr>
            <p:cNvSpPr/>
            <p:nvPr/>
          </p:nvSpPr>
          <p:spPr>
            <a:xfrm rot="20904624">
              <a:off x="7115226" y="5375729"/>
              <a:ext cx="152404" cy="114317"/>
            </a:xfrm>
            <a:prstGeom prst="rightArrow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cxnSp>
          <p:nvCxnSpPr>
            <p:cNvPr id="14" name="Пряма зі стрілкою 6">
              <a:extLst>
                <a:ext uri="{FF2B5EF4-FFF2-40B4-BE49-F238E27FC236}">
                  <a16:creationId xmlns:a16="http://schemas.microsoft.com/office/drawing/2014/main" id="{4D674EC0-B7AC-4769-B727-85DF73A70973}"/>
                </a:ext>
              </a:extLst>
            </p:cNvPr>
            <p:cNvCxnSpPr/>
            <p:nvPr/>
          </p:nvCxnSpPr>
          <p:spPr>
            <a:xfrm flipV="1">
              <a:off x="6978698" y="4799381"/>
              <a:ext cx="0" cy="574762"/>
            </a:xfrm>
            <a:prstGeom prst="straightConnector1">
              <a:avLst/>
            </a:prstGeom>
            <a:ln w="34925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увати 9">
            <a:extLst>
              <a:ext uri="{FF2B5EF4-FFF2-40B4-BE49-F238E27FC236}">
                <a16:creationId xmlns:a16="http://schemas.microsoft.com/office/drawing/2014/main" id="{1C158800-E377-4229-87D4-59B5726C7496}"/>
              </a:ext>
            </a:extLst>
          </p:cNvPr>
          <p:cNvGrpSpPr>
            <a:grpSpLocks/>
          </p:cNvGrpSpPr>
          <p:nvPr/>
        </p:nvGrpSpPr>
        <p:grpSpPr bwMode="auto">
          <a:xfrm>
            <a:off x="2270502" y="1604888"/>
            <a:ext cx="2774950" cy="2135187"/>
            <a:chOff x="947403" y="1501092"/>
            <a:chExt cx="3246169" cy="2469833"/>
          </a:xfrm>
        </p:grpSpPr>
        <p:graphicFrame>
          <p:nvGraphicFramePr>
            <p:cNvPr id="16" name="Об'єкт 4">
              <a:extLst>
                <a:ext uri="{FF2B5EF4-FFF2-40B4-BE49-F238E27FC236}">
                  <a16:creationId xmlns:a16="http://schemas.microsoft.com/office/drawing/2014/main" id="{34399617-6E07-48A5-97C7-9EB6EC6F55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7403" y="1501092"/>
            <a:ext cx="3246169" cy="24698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Graph" r:id="rId5" imgW="1219200" imgH="939800" progId="Origin50.Graph">
                    <p:embed/>
                  </p:oleObj>
                </mc:Choice>
                <mc:Fallback>
                  <p:oleObj name="Graph" r:id="rId5" imgW="1219200" imgH="939800" progId="Origin50.Graph">
                    <p:embed/>
                    <p:pic>
                      <p:nvPicPr>
                        <p:cNvPr id="7185" name="Об'єкт 4">
                          <a:extLst>
                            <a:ext uri="{FF2B5EF4-FFF2-40B4-BE49-F238E27FC236}">
                              <a16:creationId xmlns:a16="http://schemas.microsoft.com/office/drawing/2014/main" id="{CEE479FB-C37D-4CBA-BFC6-632D64E342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7403" y="1501092"/>
                          <a:ext cx="3246169" cy="24698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EA47B33A-6C10-401E-B414-8B45F576D1A1}"/>
                </a:ext>
              </a:extLst>
            </p:cNvPr>
            <p:cNvSpPr/>
            <p:nvPr/>
          </p:nvSpPr>
          <p:spPr>
            <a:xfrm>
              <a:off x="3166608" y="2029949"/>
              <a:ext cx="107710" cy="1083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  <p:sp>
          <p:nvSpPr>
            <p:cNvPr id="18" name="Стрілка вправо 19">
              <a:extLst>
                <a:ext uri="{FF2B5EF4-FFF2-40B4-BE49-F238E27FC236}">
                  <a16:creationId xmlns:a16="http://schemas.microsoft.com/office/drawing/2014/main" id="{927C0ADC-9FCE-4D9C-A9EE-2B6EEBFA59A8}"/>
                </a:ext>
              </a:extLst>
            </p:cNvPr>
            <p:cNvSpPr/>
            <p:nvPr/>
          </p:nvSpPr>
          <p:spPr>
            <a:xfrm rot="10800000">
              <a:off x="2908475" y="2018931"/>
              <a:ext cx="150423" cy="13588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uk-UA"/>
            </a:p>
          </p:txBody>
        </p:sp>
      </p:grpSp>
      <p:grpSp>
        <p:nvGrpSpPr>
          <p:cNvPr id="19" name="Групувати 8">
            <a:extLst>
              <a:ext uri="{FF2B5EF4-FFF2-40B4-BE49-F238E27FC236}">
                <a16:creationId xmlns:a16="http://schemas.microsoft.com/office/drawing/2014/main" id="{1FB5276A-B0D9-40C7-9260-337609371A99}"/>
              </a:ext>
            </a:extLst>
          </p:cNvPr>
          <p:cNvGrpSpPr>
            <a:grpSpLocks/>
          </p:cNvGrpSpPr>
          <p:nvPr/>
        </p:nvGrpSpPr>
        <p:grpSpPr bwMode="auto">
          <a:xfrm>
            <a:off x="2091114" y="3771824"/>
            <a:ext cx="4357688" cy="2762250"/>
            <a:chOff x="755576" y="3645024"/>
            <a:chExt cx="4358134" cy="2762390"/>
          </a:xfrm>
        </p:grpSpPr>
        <p:graphicFrame>
          <p:nvGraphicFramePr>
            <p:cNvPr id="20" name="Об'єкт 2">
              <a:extLst>
                <a:ext uri="{FF2B5EF4-FFF2-40B4-BE49-F238E27FC236}">
                  <a16:creationId xmlns:a16="http://schemas.microsoft.com/office/drawing/2014/main" id="{75F94E29-FCC6-4CC4-A193-1245FA3F55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4801" y="3645024"/>
            <a:ext cx="4178909" cy="2762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" name="Graph" r:id="rId7" imgW="4864608" imgH="3244291" progId="Origin50.Graph">
                    <p:embed/>
                  </p:oleObj>
                </mc:Choice>
                <mc:Fallback>
                  <p:oleObj name="Graph" r:id="rId7" imgW="4864608" imgH="3244291" progId="Origin50.Graph">
                    <p:embed/>
                    <p:pic>
                      <p:nvPicPr>
                        <p:cNvPr id="7179" name="Об'єкт 2">
                          <a:extLst>
                            <a:ext uri="{FF2B5EF4-FFF2-40B4-BE49-F238E27FC236}">
                              <a16:creationId xmlns:a16="http://schemas.microsoft.com/office/drawing/2014/main" id="{6F120E14-06A6-4B0C-9F51-EF35AAF89D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4801" y="3645024"/>
                          <a:ext cx="4178909" cy="2762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48D269B1-6B60-48E0-9987-35EDDE348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89744" y="4614913"/>
              <a:ext cx="123944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400">
                  <a:latin typeface="Arial" panose="020B0604020202020204" pitchFamily="34" charset="0"/>
                </a:rPr>
                <a:t>Position (nm)</a:t>
              </a:r>
              <a:endParaRPr lang="uk-UA" altLang="ru-RU" sz="1400"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1FC3B3-0164-4BA4-B737-CCB61CAAF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712" y="5995161"/>
              <a:ext cx="123944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400">
                  <a:latin typeface="Arial" panose="020B0604020202020204" pitchFamily="34" charset="0"/>
                </a:rPr>
                <a:t>Position (nm)</a:t>
              </a:r>
              <a:endParaRPr lang="uk-UA" altLang="ru-RU" sz="1400"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9354CE-B470-4980-AA2E-75C071C52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915" y="5781461"/>
              <a:ext cx="272542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10               20              30              40</a:t>
              </a:r>
              <a:endParaRPr lang="uk-UA" altLang="ru-RU" sz="1200"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10F1F7-D5AC-43C7-982B-D31C80FDD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35" y="5582547"/>
              <a:ext cx="26962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0</a:t>
              </a:r>
              <a:endParaRPr lang="uk-UA" altLang="ru-RU" sz="1200">
                <a:latin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A87C9-4BB5-4069-A7E0-5590C359B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535" y="3660198"/>
              <a:ext cx="354584" cy="2123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25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20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15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10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5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ru-RU" sz="12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>
                  <a:latin typeface="Arial" panose="020B0604020202020204" pitchFamily="34" charset="0"/>
                </a:rPr>
                <a:t>0</a:t>
              </a:r>
              <a:endParaRPr lang="uk-UA" altLang="ru-RU" sz="1200">
                <a:latin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3E9F63-845C-42E6-B89A-F911E69C1D17}"/>
              </a:ext>
            </a:extLst>
          </p:cNvPr>
          <p:cNvSpPr txBox="1"/>
          <p:nvPr/>
        </p:nvSpPr>
        <p:spPr>
          <a:xfrm>
            <a:off x="448460" y="696491"/>
            <a:ext cx="1068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Simulations of</a:t>
            </a:r>
            <a:r>
              <a:rPr lang="uk-UA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band diagram and parameters of solar cells</a:t>
            </a:r>
          </a:p>
        </p:txBody>
      </p:sp>
    </p:spTree>
    <p:extLst>
      <p:ext uri="{BB962C8B-B14F-4D97-AF65-F5344CB8AC3E}">
        <p14:creationId xmlns:p14="http://schemas.microsoft.com/office/powerpoint/2010/main" val="116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5151892" y="2067423"/>
            <a:ext cx="3332252" cy="3157172"/>
            <a:chOff x="2212049" y="1795027"/>
            <a:chExt cx="6739445" cy="7534008"/>
          </a:xfrm>
        </p:grpSpPr>
        <p:sp>
          <p:nvSpPr>
            <p:cNvPr id="22" name="Куб 21"/>
            <p:cNvSpPr/>
            <p:nvPr/>
          </p:nvSpPr>
          <p:spPr>
            <a:xfrm>
              <a:off x="2212049" y="5858474"/>
              <a:ext cx="6739445" cy="3470561"/>
            </a:xfrm>
            <a:prstGeom prst="cube">
              <a:avLst>
                <a:gd name="adj" fmla="val 6578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n-Si (001)</a:t>
              </a:r>
              <a:endPara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Куб 22"/>
            <p:cNvSpPr/>
            <p:nvPr/>
          </p:nvSpPr>
          <p:spPr>
            <a:xfrm>
              <a:off x="2212049" y="1795027"/>
              <a:ext cx="6739445" cy="3470560"/>
            </a:xfrm>
            <a:prstGeom prst="cube">
              <a:avLst>
                <a:gd name="adj" fmla="val 65784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PEDOT:PSS</a:t>
              </a:r>
              <a:endPara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314896" y="1741689"/>
            <a:ext cx="4594379" cy="3670263"/>
            <a:chOff x="958811" y="2577092"/>
            <a:chExt cx="4594379" cy="3670263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029897" y="3952505"/>
              <a:ext cx="45232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/>
                <a:t>5 </a:t>
              </a:r>
              <a:r>
                <a:rPr lang="ru-RU" dirty="0" err="1"/>
                <a:t>vol</a:t>
              </a:r>
              <a:r>
                <a:rPr lang="ru-RU" dirty="0"/>
                <a:t>% DMSO </a:t>
              </a:r>
              <a:r>
                <a:rPr lang="en-US" dirty="0"/>
                <a:t>and 0.025 % SDS </a:t>
              </a:r>
              <a:r>
                <a:rPr lang="ru-RU" dirty="0" err="1"/>
                <a:t>were</a:t>
              </a:r>
              <a:r>
                <a:rPr lang="ru-RU" dirty="0"/>
                <a:t> </a:t>
              </a:r>
              <a:r>
                <a:rPr lang="ru-RU" dirty="0" err="1"/>
                <a:t>added</a:t>
              </a:r>
              <a:r>
                <a:rPr lang="ru-RU" dirty="0"/>
                <a:t> </a:t>
              </a:r>
              <a:r>
                <a:rPr lang="ru-RU" dirty="0" err="1"/>
                <a:t>to</a:t>
              </a:r>
              <a:endParaRPr lang="ru-RU" dirty="0"/>
            </a:p>
            <a:p>
              <a:r>
                <a:rPr lang="ru-RU" dirty="0" err="1"/>
                <a:t>the</a:t>
              </a:r>
              <a:r>
                <a:rPr lang="ru-RU" dirty="0"/>
                <a:t> PEDOT:PSS </a:t>
              </a:r>
              <a:r>
                <a:rPr lang="ru-RU" dirty="0" err="1"/>
                <a:t>solution</a:t>
              </a:r>
              <a:endParaRPr lang="ru-RU" dirty="0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958811" y="2577092"/>
              <a:ext cx="4594379" cy="3670263"/>
              <a:chOff x="958811" y="2577092"/>
              <a:chExt cx="4594379" cy="3670263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958811" y="2577092"/>
                <a:ext cx="45943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native oxide on the Si surface was removed by hydrofluoric acid (5% HF for 30 s)</a:t>
                </a:r>
              </a:p>
              <a:p>
                <a:pPr marL="342900" indent="-342900">
                  <a:buAutoNum type="arabicPeriod"/>
                </a:pPr>
                <a:endParaRPr lang="ru-RU" dirty="0"/>
              </a:p>
            </p:txBody>
          </p:sp>
          <p:sp>
            <p:nvSpPr>
              <p:cNvPr id="4" name="Стрелка вниз 3"/>
              <p:cNvSpPr/>
              <p:nvPr/>
            </p:nvSpPr>
            <p:spPr>
              <a:xfrm>
                <a:off x="2650098" y="3398403"/>
                <a:ext cx="641445" cy="3812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Стрелка вниз 12"/>
              <p:cNvSpPr/>
              <p:nvPr/>
            </p:nvSpPr>
            <p:spPr>
              <a:xfrm>
                <a:off x="2650098" y="4860302"/>
                <a:ext cx="641445" cy="3812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958811" y="5324025"/>
                <a:ext cx="430038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PEDOT:PSS </a:t>
                </a:r>
                <a:r>
                  <a:rPr lang="ru-RU" dirty="0" err="1"/>
                  <a:t>was</a:t>
                </a:r>
                <a:r>
                  <a:rPr lang="ru-RU" dirty="0"/>
                  <a:t> </a:t>
                </a:r>
                <a:r>
                  <a:rPr lang="ru-RU" dirty="0" err="1"/>
                  <a:t>spin</a:t>
                </a:r>
                <a:r>
                  <a:rPr lang="ru-RU" dirty="0"/>
                  <a:t> </a:t>
                </a:r>
                <a:r>
                  <a:rPr lang="ru-RU" dirty="0" err="1"/>
                  <a:t>coated</a:t>
                </a:r>
                <a:r>
                  <a:rPr lang="ru-RU" dirty="0"/>
                  <a:t> </a:t>
                </a:r>
                <a:r>
                  <a:rPr lang="ru-RU" dirty="0" err="1"/>
                  <a:t>at</a:t>
                </a:r>
                <a:r>
                  <a:rPr lang="ru-RU" dirty="0"/>
                  <a:t> 2000 </a:t>
                </a:r>
                <a:r>
                  <a:rPr lang="ru-RU" dirty="0" err="1"/>
                  <a:t>rpm</a:t>
                </a:r>
                <a:r>
                  <a:rPr lang="ru-RU" dirty="0"/>
                  <a:t> </a:t>
                </a:r>
                <a:r>
                  <a:rPr lang="ru-RU" dirty="0" err="1"/>
                  <a:t>for</a:t>
                </a:r>
                <a:r>
                  <a:rPr lang="ru-RU" dirty="0"/>
                  <a:t> </a:t>
                </a:r>
                <a:r>
                  <a:rPr lang="en-US" dirty="0"/>
                  <a:t>2</a:t>
                </a:r>
                <a:r>
                  <a:rPr lang="ru-RU" dirty="0"/>
                  <a:t>0 s </a:t>
                </a:r>
                <a:r>
                  <a:rPr lang="ru-RU" dirty="0" err="1"/>
                  <a:t>and</a:t>
                </a:r>
                <a:r>
                  <a:rPr lang="ru-RU" dirty="0"/>
                  <a:t> </a:t>
                </a:r>
                <a:r>
                  <a:rPr lang="ru-RU" dirty="0" err="1"/>
                  <a:t>annealed</a:t>
                </a:r>
                <a:r>
                  <a:rPr lang="ru-RU" dirty="0"/>
                  <a:t> </a:t>
                </a:r>
                <a:r>
                  <a:rPr lang="ru-RU" dirty="0" err="1"/>
                  <a:t>at</a:t>
                </a:r>
                <a:r>
                  <a:rPr lang="ru-RU" dirty="0"/>
                  <a:t> 1</a:t>
                </a:r>
                <a:r>
                  <a:rPr lang="en-US" dirty="0"/>
                  <a:t>4</a:t>
                </a:r>
                <a:r>
                  <a:rPr lang="ru-RU" dirty="0"/>
                  <a:t>0 °C </a:t>
                </a:r>
                <a:r>
                  <a:rPr lang="ru-RU" dirty="0" err="1"/>
                  <a:t>for</a:t>
                </a:r>
                <a:r>
                  <a:rPr lang="ru-RU" dirty="0"/>
                  <a:t> </a:t>
                </a:r>
                <a:r>
                  <a:rPr lang="en-US" dirty="0"/>
                  <a:t>30</a:t>
                </a:r>
                <a:r>
                  <a:rPr lang="ru-RU" dirty="0"/>
                  <a:t> </a:t>
                </a:r>
                <a:r>
                  <a:rPr lang="ru-RU" dirty="0" err="1"/>
                  <a:t>min</a:t>
                </a:r>
                <a:r>
                  <a:rPr lang="en-US" dirty="0"/>
                  <a:t> </a:t>
                </a:r>
                <a:r>
                  <a:rPr lang="ru-RU" dirty="0" err="1"/>
                  <a:t>under</a:t>
                </a:r>
                <a:r>
                  <a:rPr lang="ru-RU" dirty="0"/>
                  <a:t> </a:t>
                </a:r>
                <a:r>
                  <a:rPr lang="ru-RU" dirty="0" err="1"/>
                  <a:t>standard</a:t>
                </a:r>
                <a:r>
                  <a:rPr lang="ru-RU" dirty="0"/>
                  <a:t> </a:t>
                </a:r>
                <a:r>
                  <a:rPr lang="ru-RU" dirty="0" err="1"/>
                  <a:t>atmospheric</a:t>
                </a:r>
                <a:r>
                  <a:rPr lang="ru-RU" dirty="0"/>
                  <a:t> </a:t>
                </a:r>
                <a:r>
                  <a:rPr lang="ru-RU" dirty="0" err="1"/>
                  <a:t>conditions</a:t>
                </a:r>
                <a:endParaRPr lang="ru-RU" dirty="0"/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314896" y="453871"/>
            <a:ext cx="863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Fabrication of PEDOT:PSS thin films on silicon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289736" y="6187858"/>
            <a:ext cx="443630" cy="458461"/>
          </a:xfrm>
        </p:spPr>
        <p:txBody>
          <a:bodyPr/>
          <a:lstStyle/>
          <a:p>
            <a:fld id="{4B9D461A-CFDE-4719-B610-C63ACA327EA9}" type="slidenum">
              <a:rPr lang="ru-RU" sz="280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sz="28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223" y="1773268"/>
            <a:ext cx="3043845" cy="2042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78718" y="1372357"/>
            <a:ext cx="2190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2000 rpm for 20 s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9580728" y="4406132"/>
            <a:ext cx="1930823" cy="0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65212" y="444482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 mm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8484144" y="1432525"/>
            <a:ext cx="0" cy="57600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8479583" y="2644474"/>
            <a:ext cx="0" cy="54000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06275" y="1372357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30 - 50 nm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4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130" y="1071756"/>
            <a:ext cx="3058636" cy="2758553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608206" y="1193163"/>
            <a:ext cx="3447806" cy="2299654"/>
            <a:chOff x="599784" y="1409648"/>
            <a:chExt cx="3447806" cy="2299654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715338" y="1409648"/>
              <a:ext cx="3332252" cy="1863558"/>
              <a:chOff x="850233" y="1507957"/>
              <a:chExt cx="4652212" cy="2868688"/>
            </a:xfrm>
          </p:grpSpPr>
          <p:grpSp>
            <p:nvGrpSpPr>
              <p:cNvPr id="17" name="Группа 16"/>
              <p:cNvGrpSpPr/>
              <p:nvPr/>
            </p:nvGrpSpPr>
            <p:grpSpPr>
              <a:xfrm>
                <a:off x="850233" y="1507957"/>
                <a:ext cx="4652212" cy="2868688"/>
                <a:chOff x="2212049" y="882022"/>
                <a:chExt cx="6739445" cy="4713824"/>
              </a:xfrm>
            </p:grpSpPr>
            <p:sp>
              <p:nvSpPr>
                <p:cNvPr id="31" name="Куб 30"/>
                <p:cNvSpPr/>
                <p:nvPr/>
              </p:nvSpPr>
              <p:spPr>
                <a:xfrm>
                  <a:off x="2212049" y="2125285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n-Si (001)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Куб 31"/>
                <p:cNvSpPr/>
                <p:nvPr/>
              </p:nvSpPr>
              <p:spPr>
                <a:xfrm>
                  <a:off x="2212049" y="882022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PEDOT:PSS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" name="Куб 17"/>
              <p:cNvSpPr/>
              <p:nvPr/>
            </p:nvSpPr>
            <p:spPr>
              <a:xfrm>
                <a:off x="1310183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Куб 18"/>
              <p:cNvSpPr/>
              <p:nvPr/>
            </p:nvSpPr>
            <p:spPr>
              <a:xfrm>
                <a:off x="1939704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Куб 19"/>
              <p:cNvSpPr/>
              <p:nvPr/>
            </p:nvSpPr>
            <p:spPr>
              <a:xfrm>
                <a:off x="1801018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Куб 20"/>
              <p:cNvSpPr/>
              <p:nvPr/>
            </p:nvSpPr>
            <p:spPr>
              <a:xfrm>
                <a:off x="2436457" y="2107271"/>
                <a:ext cx="548327" cy="121314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Куб 23"/>
              <p:cNvSpPr/>
              <p:nvPr/>
            </p:nvSpPr>
            <p:spPr>
              <a:xfrm>
                <a:off x="2326673" y="154772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Куб 24"/>
              <p:cNvSpPr/>
              <p:nvPr/>
            </p:nvSpPr>
            <p:spPr>
              <a:xfrm>
                <a:off x="2960435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Куб 25"/>
              <p:cNvSpPr/>
              <p:nvPr/>
            </p:nvSpPr>
            <p:spPr>
              <a:xfrm>
                <a:off x="2852328" y="1533705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Куб 26"/>
              <p:cNvSpPr/>
              <p:nvPr/>
            </p:nvSpPr>
            <p:spPr>
              <a:xfrm>
                <a:off x="3464697" y="2093249"/>
                <a:ext cx="548327" cy="135336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Куб 27"/>
              <p:cNvSpPr/>
              <p:nvPr/>
            </p:nvSpPr>
            <p:spPr>
              <a:xfrm>
                <a:off x="3391525" y="154741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Куб 28"/>
              <p:cNvSpPr/>
              <p:nvPr/>
            </p:nvSpPr>
            <p:spPr>
              <a:xfrm>
                <a:off x="4040526" y="2093249"/>
                <a:ext cx="548327" cy="128302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Куб 29"/>
              <p:cNvSpPr/>
              <p:nvPr/>
            </p:nvSpPr>
            <p:spPr>
              <a:xfrm>
                <a:off x="3911199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99784" y="3339970"/>
              <a:ext cx="2805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In/Ga eutectic back contact </a:t>
              </a:r>
              <a:endParaRPr lang="ru-RU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31166" y="477105"/>
            <a:ext cx="9367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Fabrication of PEDOT:PSS – Si photovoltaic cells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/>
          </p:nvPr>
        </p:nvGraphicFramePr>
        <p:xfrm>
          <a:off x="7986225" y="3687378"/>
          <a:ext cx="3480742" cy="266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15" name="Объект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86225" y="3687378"/>
                        <a:ext cx="3480742" cy="266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Группа 34"/>
          <p:cNvGrpSpPr/>
          <p:nvPr/>
        </p:nvGrpSpPr>
        <p:grpSpPr>
          <a:xfrm>
            <a:off x="255758" y="4368442"/>
            <a:ext cx="2590922" cy="2268385"/>
            <a:chOff x="7005443" y="1467925"/>
            <a:chExt cx="4245920" cy="3511576"/>
          </a:xfrm>
        </p:grpSpPr>
        <p:sp>
          <p:nvSpPr>
            <p:cNvPr id="36" name="Прямоугольник 35"/>
            <p:cNvSpPr/>
            <p:nvPr/>
          </p:nvSpPr>
          <p:spPr>
            <a:xfrm>
              <a:off x="8014188" y="2820371"/>
              <a:ext cx="252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8132008" y="1472930"/>
              <a:ext cx="18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8655194" y="1472930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9096492" y="1474562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7741684" y="2634969"/>
              <a:ext cx="540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9538541" y="1467925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9996214" y="1474562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10445463" y="1474562"/>
              <a:ext cx="90000" cy="28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Прямая со стрелкой 43"/>
            <p:cNvCxnSpPr/>
            <p:nvPr/>
          </p:nvCxnSpPr>
          <p:spPr>
            <a:xfrm>
              <a:off x="8312008" y="4581833"/>
              <a:ext cx="35908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253346" y="461016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  <a:endParaRPr lang="ru-RU" dirty="0"/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>
              <a:off x="8312008" y="4392686"/>
              <a:ext cx="0" cy="28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>
              <a:off x="8671096" y="4392686"/>
              <a:ext cx="0" cy="28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10625221" y="1474562"/>
              <a:ext cx="6261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11126871" y="1474562"/>
              <a:ext cx="0" cy="287336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>
              <a:off x="10625221" y="4348907"/>
              <a:ext cx="6261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 rot="16200000">
              <a:off x="10562320" y="2810422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8.0</a:t>
              </a:r>
              <a:endParaRPr lang="ru-RU" dirty="0"/>
            </a:p>
          </p:txBody>
        </p:sp>
        <p:cxnSp>
          <p:nvCxnSpPr>
            <p:cNvPr id="52" name="Прямая со стрелкой 51"/>
            <p:cNvCxnSpPr/>
            <p:nvPr/>
          </p:nvCxnSpPr>
          <p:spPr>
            <a:xfrm>
              <a:off x="7570466" y="2634969"/>
              <a:ext cx="0" cy="5400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>
              <a:off x="7293991" y="3174969"/>
              <a:ext cx="427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 rot="16200000">
              <a:off x="6951902" y="2819892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1.5</a:t>
              </a:r>
              <a:endParaRPr lang="ru-RU" dirty="0"/>
            </a:p>
          </p:txBody>
        </p:sp>
        <p:cxnSp>
          <p:nvCxnSpPr>
            <p:cNvPr id="55" name="Прямая соединительная линия 54"/>
            <p:cNvCxnSpPr/>
            <p:nvPr/>
          </p:nvCxnSpPr>
          <p:spPr>
            <a:xfrm>
              <a:off x="7293991" y="2634969"/>
              <a:ext cx="427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/>
            <p:cNvCxnSpPr/>
            <p:nvPr/>
          </p:nvCxnSpPr>
          <p:spPr>
            <a:xfrm>
              <a:off x="7760734" y="3606079"/>
              <a:ext cx="35908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450680" y="3561398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  <a:endParaRPr lang="ru-RU" dirty="0"/>
            </a:p>
          </p:txBody>
        </p:sp>
        <p:cxnSp>
          <p:nvCxnSpPr>
            <p:cNvPr id="58" name="Прямая соединительная линия 57"/>
            <p:cNvCxnSpPr/>
            <p:nvPr/>
          </p:nvCxnSpPr>
          <p:spPr>
            <a:xfrm>
              <a:off x="7754546" y="3241989"/>
              <a:ext cx="0" cy="463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Группа 82"/>
          <p:cNvGrpSpPr/>
          <p:nvPr/>
        </p:nvGrpSpPr>
        <p:grpSpPr>
          <a:xfrm>
            <a:off x="3363192" y="3954188"/>
            <a:ext cx="2532781" cy="2492047"/>
            <a:chOff x="1133577" y="370994"/>
            <a:chExt cx="4252108" cy="3961170"/>
          </a:xfrm>
        </p:grpSpPr>
        <p:sp>
          <p:nvSpPr>
            <p:cNvPr id="84" name="Прямоугольник 83"/>
            <p:cNvSpPr/>
            <p:nvPr/>
          </p:nvSpPr>
          <p:spPr>
            <a:xfrm>
              <a:off x="1398364" y="2657831"/>
              <a:ext cx="3312000" cy="572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1393005" y="1087281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1588454" y="1087281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2008178" y="1088914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 87"/>
            <p:cNvSpPr/>
            <p:nvPr/>
          </p:nvSpPr>
          <p:spPr>
            <a:xfrm>
              <a:off x="2868272" y="2496664"/>
              <a:ext cx="396000" cy="3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0" name="Группа 89"/>
            <p:cNvGrpSpPr/>
            <p:nvPr/>
          </p:nvGrpSpPr>
          <p:grpSpPr>
            <a:xfrm>
              <a:off x="2536859" y="370994"/>
              <a:ext cx="1382160" cy="644283"/>
              <a:chOff x="7647097" y="540075"/>
              <a:chExt cx="1382160" cy="644283"/>
            </a:xfrm>
          </p:grpSpPr>
          <p:cxnSp>
            <p:nvCxnSpPr>
              <p:cNvPr id="114" name="Прямая со стрелкой 113"/>
              <p:cNvCxnSpPr/>
              <p:nvPr/>
            </p:nvCxnSpPr>
            <p:spPr>
              <a:xfrm>
                <a:off x="7991075" y="1061068"/>
                <a:ext cx="252000" cy="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Прямая соединительная линия 114"/>
              <p:cNvCxnSpPr/>
              <p:nvPr/>
            </p:nvCxnSpPr>
            <p:spPr>
              <a:xfrm>
                <a:off x="7948843" y="835878"/>
                <a:ext cx="0" cy="348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Прямая соединительная линия 115"/>
              <p:cNvCxnSpPr/>
              <p:nvPr/>
            </p:nvCxnSpPr>
            <p:spPr>
              <a:xfrm>
                <a:off x="7991075" y="835878"/>
                <a:ext cx="0" cy="348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Прямая со стрелкой 116"/>
              <p:cNvCxnSpPr/>
              <p:nvPr/>
            </p:nvCxnSpPr>
            <p:spPr>
              <a:xfrm flipH="1">
                <a:off x="7647097" y="1062255"/>
                <a:ext cx="281274" cy="6526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8032986" y="540075"/>
                <a:ext cx="996271" cy="587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0.18</a:t>
                </a:r>
                <a:endParaRPr lang="ru-RU" dirty="0"/>
              </a:p>
            </p:txBody>
          </p:sp>
        </p:grpSp>
        <p:grpSp>
          <p:nvGrpSpPr>
            <p:cNvPr id="91" name="Группа 90"/>
            <p:cNvGrpSpPr/>
            <p:nvPr/>
          </p:nvGrpSpPr>
          <p:grpSpPr>
            <a:xfrm>
              <a:off x="1133577" y="372741"/>
              <a:ext cx="1488604" cy="661586"/>
              <a:chOff x="7845284" y="758389"/>
              <a:chExt cx="1488604" cy="661586"/>
            </a:xfrm>
          </p:grpSpPr>
          <p:cxnSp>
            <p:nvCxnSpPr>
              <p:cNvPr id="108" name="Прямая со стрелкой 107"/>
              <p:cNvCxnSpPr/>
              <p:nvPr/>
            </p:nvCxnSpPr>
            <p:spPr>
              <a:xfrm>
                <a:off x="8312027" y="1288346"/>
                <a:ext cx="252000" cy="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Прямая со стрелкой 108"/>
              <p:cNvCxnSpPr/>
              <p:nvPr/>
            </p:nvCxnSpPr>
            <p:spPr>
              <a:xfrm flipH="1">
                <a:off x="7851634" y="1295883"/>
                <a:ext cx="281274" cy="6526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337616" y="758389"/>
                <a:ext cx="996272" cy="587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0.35</a:t>
                </a:r>
                <a:endParaRPr lang="ru-RU" dirty="0"/>
              </a:p>
            </p:txBody>
          </p:sp>
          <p:cxnSp>
            <p:nvCxnSpPr>
              <p:cNvPr id="111" name="Прямая соединительная линия 110"/>
              <p:cNvCxnSpPr/>
              <p:nvPr/>
            </p:nvCxnSpPr>
            <p:spPr>
              <a:xfrm flipV="1">
                <a:off x="7845284" y="1288346"/>
                <a:ext cx="685155" cy="77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Прямая соединительная линия 111"/>
              <p:cNvCxnSpPr/>
              <p:nvPr/>
            </p:nvCxnSpPr>
            <p:spPr>
              <a:xfrm>
                <a:off x="8128145" y="1071495"/>
                <a:ext cx="0" cy="348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Прямая соединительная линия 112"/>
              <p:cNvCxnSpPr/>
              <p:nvPr/>
            </p:nvCxnSpPr>
            <p:spPr>
              <a:xfrm>
                <a:off x="8299747" y="1071495"/>
                <a:ext cx="0" cy="348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Прямая со стрелкой 91"/>
            <p:cNvCxnSpPr/>
            <p:nvPr/>
          </p:nvCxnSpPr>
          <p:spPr>
            <a:xfrm>
              <a:off x="5012058" y="1084859"/>
              <a:ext cx="0" cy="32400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 rot="16200000">
              <a:off x="4962813" y="254609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9.0</a:t>
              </a:r>
              <a:endParaRPr lang="ru-RU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1796678" y="1090530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Прямоугольник 94"/>
            <p:cNvSpPr/>
            <p:nvPr/>
          </p:nvSpPr>
          <p:spPr>
            <a:xfrm>
              <a:off x="2223042" y="1088914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2418493" y="1088914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Прямоугольник 96"/>
            <p:cNvSpPr/>
            <p:nvPr/>
          </p:nvSpPr>
          <p:spPr>
            <a:xfrm>
              <a:off x="2838215" y="1090546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2626715" y="1092163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Прямоугольник 98"/>
            <p:cNvSpPr/>
            <p:nvPr/>
          </p:nvSpPr>
          <p:spPr>
            <a:xfrm>
              <a:off x="3062821" y="1081472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3258270" y="1081472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Прямоугольник 100"/>
            <p:cNvSpPr/>
            <p:nvPr/>
          </p:nvSpPr>
          <p:spPr>
            <a:xfrm>
              <a:off x="3677995" y="1083102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3466494" y="1084719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3" name="Прямоугольник 102"/>
            <p:cNvSpPr/>
            <p:nvPr/>
          </p:nvSpPr>
          <p:spPr>
            <a:xfrm>
              <a:off x="3879137" y="1078223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4074586" y="1078223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5" name="Прямоугольник 104"/>
            <p:cNvSpPr/>
            <p:nvPr/>
          </p:nvSpPr>
          <p:spPr>
            <a:xfrm>
              <a:off x="4494310" y="1079855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4282810" y="1081472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7" name="Прямоугольник 106"/>
            <p:cNvSpPr/>
            <p:nvPr/>
          </p:nvSpPr>
          <p:spPr>
            <a:xfrm>
              <a:off x="4680441" y="1078223"/>
              <a:ext cx="60438" cy="3240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1590176" y="35667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146556" y="355326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314342" y="6339444"/>
            <a:ext cx="461755" cy="365125"/>
          </a:xfrm>
        </p:spPr>
        <p:txBody>
          <a:bodyPr/>
          <a:lstStyle/>
          <a:p>
            <a:fld id="{4B9D461A-CFDE-4719-B610-C63ACA327EA9}" type="slidenum">
              <a:rPr lang="ru-RU" sz="320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sz="32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083285" y="1164497"/>
            <a:ext cx="3056358" cy="28472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920633" y="6464747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(34 %)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993958" y="6466806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(25 %) </a:t>
            </a:r>
            <a:endParaRPr lang="ru-RU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02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53201" y="531227"/>
            <a:ext cx="8546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PEDOT:PSS / n-Si(001) </a:t>
            </a:r>
            <a:r>
              <a:rPr lang="en-US" sz="3600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Schottky</a:t>
            </a:r>
            <a:r>
              <a:rPr lang="en-US" sz="36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barrier </a:t>
            </a:r>
            <a:endParaRPr lang="ru-RU" sz="36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47552" y="5341173"/>
            <a:ext cx="853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n-Si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4422433" y="5197490"/>
            <a:ext cx="1177447" cy="0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1641039" y="4840760"/>
            <a:ext cx="1359622" cy="2424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4416720" y="4420118"/>
            <a:ext cx="1177447" cy="0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1627050" y="4922487"/>
            <a:ext cx="1373611" cy="48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793812" y="4932669"/>
            <a:ext cx="144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HOMO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627049" y="2108686"/>
            <a:ext cx="1373611" cy="48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1824034" y="2121930"/>
            <a:ext cx="144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LUMO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1596660" y="1489900"/>
            <a:ext cx="1404000" cy="0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4385546" y="1489900"/>
            <a:ext cx="1177447" cy="0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 flipV="1">
            <a:off x="4413092" y="4559389"/>
            <a:ext cx="1188000" cy="2424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1097474" y="1466487"/>
            <a:ext cx="0" cy="3456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4547552" y="1489900"/>
            <a:ext cx="0" cy="2916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Стрелка вправо 4"/>
          <p:cNvSpPr/>
          <p:nvPr/>
        </p:nvSpPr>
        <p:spPr>
          <a:xfrm>
            <a:off x="6388533" y="3214936"/>
            <a:ext cx="713983" cy="638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720688" y="4287041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0.15 eV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люс 7"/>
          <p:cNvSpPr/>
          <p:nvPr/>
        </p:nvSpPr>
        <p:spPr>
          <a:xfrm>
            <a:off x="3389738" y="3213079"/>
            <a:ext cx="590315" cy="57791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 rot="16200000" flipH="1">
            <a:off x="-838210" y="2879561"/>
            <a:ext cx="307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UPS: q</a:t>
            </a:r>
            <a:r>
              <a:rPr lang="en-US" sz="2000" dirty="0">
                <a:latin typeface="Symbol" panose="05050102010706020507" pitchFamily="18" charset="2"/>
                <a:cs typeface="Arial" panose="020B0604020202020204" pitchFamily="34" charset="0"/>
              </a:rPr>
              <a:t>f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 4.8 ± 0.1 eV</a:t>
            </a:r>
            <a:endParaRPr lang="ru-RU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Объект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159203"/>
              </p:ext>
            </p:extLst>
          </p:nvPr>
        </p:nvGraphicFramePr>
        <p:xfrm>
          <a:off x="4693043" y="2721687"/>
          <a:ext cx="1407260" cy="376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3" imgW="850680" imgH="228600" progId="Equation.DSMT4">
                  <p:embed/>
                </p:oleObj>
              </mc:Choice>
              <mc:Fallback>
                <p:oleObj name="Equation" r:id="rId3" imgW="850680" imgH="228600" progId="Equation.DSMT4">
                  <p:embed/>
                  <p:pic>
                    <p:nvPicPr>
                      <p:cNvPr id="36" name="Объект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3043" y="2721687"/>
                        <a:ext cx="1407260" cy="3762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32810" y="6254587"/>
            <a:ext cx="106480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barrier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n-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/PEDOT:PSS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junctions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C-V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dependence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investigated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7825647" y="1149600"/>
            <a:ext cx="4259125" cy="5142556"/>
            <a:chOff x="7787940" y="314089"/>
            <a:chExt cx="4259125" cy="5142556"/>
          </a:xfrm>
        </p:grpSpPr>
        <p:graphicFrame>
          <p:nvGraphicFramePr>
            <p:cNvPr id="31" name="Объект 30"/>
            <p:cNvGraphicFramePr>
              <a:graphicFrameLocks noChangeAspect="1"/>
            </p:cNvGraphicFramePr>
            <p:nvPr>
              <p:extLst/>
            </p:nvPr>
          </p:nvGraphicFramePr>
          <p:xfrm>
            <a:off x="9559420" y="2575468"/>
            <a:ext cx="2487645" cy="6787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5" name="Equation" r:id="rId5" imgW="1663560" imgH="457200" progId="Equation.DSMT4">
                    <p:embed/>
                  </p:oleObj>
                </mc:Choice>
                <mc:Fallback>
                  <p:oleObj name="Equation" r:id="rId5" imgW="1663560" imgH="457200" progId="Equation.DSMT4">
                    <p:embed/>
                    <p:pic>
                      <p:nvPicPr>
                        <p:cNvPr id="31" name="Объект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59420" y="2575468"/>
                          <a:ext cx="2487645" cy="67876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Группа 9"/>
            <p:cNvGrpSpPr/>
            <p:nvPr/>
          </p:nvGrpSpPr>
          <p:grpSpPr>
            <a:xfrm>
              <a:off x="7787940" y="314089"/>
              <a:ext cx="3678820" cy="5142556"/>
              <a:chOff x="8371623" y="1177316"/>
              <a:chExt cx="3678820" cy="5142556"/>
            </a:xfrm>
          </p:grpSpPr>
          <p:grpSp>
            <p:nvGrpSpPr>
              <p:cNvPr id="39" name="Группа 38"/>
              <p:cNvGrpSpPr/>
              <p:nvPr/>
            </p:nvGrpSpPr>
            <p:grpSpPr>
              <a:xfrm>
                <a:off x="8371623" y="1177316"/>
                <a:ext cx="3678820" cy="5142556"/>
                <a:chOff x="8553814" y="-657291"/>
                <a:chExt cx="3678820" cy="5142556"/>
              </a:xfrm>
            </p:grpSpPr>
            <p:grpSp>
              <p:nvGrpSpPr>
                <p:cNvPr id="40" name="Группа 39"/>
                <p:cNvGrpSpPr/>
                <p:nvPr/>
              </p:nvGrpSpPr>
              <p:grpSpPr>
                <a:xfrm>
                  <a:off x="8578866" y="-657291"/>
                  <a:ext cx="3653768" cy="5142556"/>
                  <a:chOff x="8578866" y="-657291"/>
                  <a:chExt cx="3653768" cy="5142556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8751270" y="4023600"/>
                    <a:ext cx="348136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PEDOT           n-Si</a:t>
                    </a:r>
                    <a:endParaRPr lang="ru-RU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48" name="Группа 47"/>
                  <p:cNvGrpSpPr/>
                  <p:nvPr/>
                </p:nvGrpSpPr>
                <p:grpSpPr>
                  <a:xfrm>
                    <a:off x="8578866" y="-657291"/>
                    <a:ext cx="3361989" cy="4320000"/>
                    <a:chOff x="7977618" y="-657291"/>
                    <a:chExt cx="3361989" cy="4320000"/>
                  </a:xfrm>
                </p:grpSpPr>
                <p:cxnSp>
                  <p:nvCxnSpPr>
                    <p:cNvPr id="59" name="Прямая соединительная линия 58"/>
                    <p:cNvCxnSpPr/>
                    <p:nvPr/>
                  </p:nvCxnSpPr>
                  <p:spPr>
                    <a:xfrm>
                      <a:off x="10158608" y="3592740"/>
                      <a:ext cx="1177447" cy="0"/>
                    </a:xfrm>
                    <a:prstGeom prst="line">
                      <a:avLst/>
                    </a:prstGeom>
                    <a:ln w="25400">
                      <a:solidFill>
                        <a:srgbClr val="00009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Прямая соединительная линия 49"/>
                    <p:cNvCxnSpPr/>
                    <p:nvPr/>
                  </p:nvCxnSpPr>
                  <p:spPr>
                    <a:xfrm flipH="1">
                      <a:off x="7991607" y="2937404"/>
                      <a:ext cx="3348000" cy="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1" name="Группа 50"/>
                    <p:cNvGrpSpPr/>
                    <p:nvPr/>
                  </p:nvGrpSpPr>
                  <p:grpSpPr>
                    <a:xfrm>
                      <a:off x="9363755" y="2356576"/>
                      <a:ext cx="1966587" cy="458792"/>
                      <a:chOff x="9369468" y="2420670"/>
                      <a:chExt cx="1966587" cy="458792"/>
                    </a:xfrm>
                  </p:grpSpPr>
                  <p:sp>
                    <p:nvSpPr>
                      <p:cNvPr id="56" name="Полилиния 55"/>
                      <p:cNvSpPr/>
                      <p:nvPr/>
                    </p:nvSpPr>
                    <p:spPr>
                      <a:xfrm>
                        <a:off x="9369468" y="2420670"/>
                        <a:ext cx="789140" cy="458791"/>
                      </a:xfrm>
                      <a:custGeom>
                        <a:avLst/>
                        <a:gdLst>
                          <a:gd name="connsiteX0" fmla="*/ 1716065 w 1716065"/>
                          <a:gd name="connsiteY0" fmla="*/ 1039660 h 1039660"/>
                          <a:gd name="connsiteX1" fmla="*/ 1102290 w 1716065"/>
                          <a:gd name="connsiteY1" fmla="*/ 914400 h 1039660"/>
                          <a:gd name="connsiteX2" fmla="*/ 400833 w 1716065"/>
                          <a:gd name="connsiteY2" fmla="*/ 501041 h 1039660"/>
                          <a:gd name="connsiteX3" fmla="*/ 0 w 1716065"/>
                          <a:gd name="connsiteY3" fmla="*/ 0 h 1039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716065" h="1039660">
                            <a:moveTo>
                              <a:pt x="1716065" y="1039660"/>
                            </a:moveTo>
                            <a:cubicBezTo>
                              <a:pt x="1518780" y="1021915"/>
                              <a:pt x="1321495" y="1004170"/>
                              <a:pt x="1102290" y="914400"/>
                            </a:cubicBezTo>
                            <a:cubicBezTo>
                              <a:pt x="883085" y="824630"/>
                              <a:pt x="584548" y="653441"/>
                              <a:pt x="400833" y="501041"/>
                            </a:cubicBezTo>
                            <a:cubicBezTo>
                              <a:pt x="217118" y="348641"/>
                              <a:pt x="108559" y="174320"/>
                              <a:pt x="0" y="0"/>
                            </a:cubicBezTo>
                          </a:path>
                        </a:pathLst>
                      </a:custGeom>
                      <a:noFill/>
                      <a:ln w="25400">
                        <a:solidFill>
                          <a:srgbClr val="000099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ru-RU"/>
                      </a:p>
                    </p:txBody>
                  </p:sp>
                  <p:cxnSp>
                    <p:nvCxnSpPr>
                      <p:cNvPr id="57" name="Прямая соединительная линия 56"/>
                      <p:cNvCxnSpPr/>
                      <p:nvPr/>
                    </p:nvCxnSpPr>
                    <p:spPr>
                      <a:xfrm>
                        <a:off x="10158608" y="2879462"/>
                        <a:ext cx="1177447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000099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" name="Прямая соединительная линия 51"/>
                    <p:cNvCxnSpPr/>
                    <p:nvPr/>
                  </p:nvCxnSpPr>
                  <p:spPr>
                    <a:xfrm flipH="1" flipV="1">
                      <a:off x="9331671" y="-657291"/>
                      <a:ext cx="37248" cy="43200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Прямая со стрелкой 52"/>
                    <p:cNvCxnSpPr/>
                    <p:nvPr/>
                  </p:nvCxnSpPr>
                  <p:spPr>
                    <a:xfrm>
                      <a:off x="10269788" y="2356577"/>
                      <a:ext cx="0" cy="43200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Прямоугольник 53"/>
                    <p:cNvSpPr/>
                    <p:nvPr/>
                  </p:nvSpPr>
                  <p:spPr>
                    <a:xfrm>
                      <a:off x="7977618" y="3044186"/>
                      <a:ext cx="1373611" cy="488154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55" name="TextBox 54"/>
                    <p:cNvSpPr txBox="1"/>
                    <p:nvPr/>
                  </p:nvSpPr>
                  <p:spPr>
                    <a:xfrm>
                      <a:off x="8144380" y="3054368"/>
                      <a:ext cx="144964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HOMO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41" name="Прямоугольник 40"/>
                <p:cNvSpPr/>
                <p:nvPr/>
              </p:nvSpPr>
              <p:spPr>
                <a:xfrm>
                  <a:off x="8553814" y="203758"/>
                  <a:ext cx="1373611" cy="48815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8720576" y="226466"/>
                  <a:ext cx="14496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LUMO</a:t>
                  </a:r>
                  <a:endParaRPr lang="ru-RU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4" name="Прямая соединительная линия 43"/>
                <p:cNvCxnSpPr/>
                <p:nvPr/>
              </p:nvCxnSpPr>
              <p:spPr>
                <a:xfrm>
                  <a:off x="10705413" y="49622"/>
                  <a:ext cx="1177447" cy="0"/>
                </a:xfrm>
                <a:prstGeom prst="line">
                  <a:avLst/>
                </a:prstGeom>
                <a:ln w="25400">
                  <a:solidFill>
                    <a:srgbClr val="0000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Прямая соединительная линия 44"/>
                <p:cNvCxnSpPr/>
                <p:nvPr/>
              </p:nvCxnSpPr>
              <p:spPr>
                <a:xfrm>
                  <a:off x="8566339" y="-419297"/>
                  <a:ext cx="1404000" cy="0"/>
                </a:xfrm>
                <a:prstGeom prst="line">
                  <a:avLst/>
                </a:prstGeom>
                <a:ln w="25400">
                  <a:solidFill>
                    <a:srgbClr val="0000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Полилиния 59"/>
              <p:cNvSpPr/>
              <p:nvPr/>
            </p:nvSpPr>
            <p:spPr>
              <a:xfrm>
                <a:off x="9784885" y="1425438"/>
                <a:ext cx="789140" cy="458791"/>
              </a:xfrm>
              <a:custGeom>
                <a:avLst/>
                <a:gdLst>
                  <a:gd name="connsiteX0" fmla="*/ 1716065 w 1716065"/>
                  <a:gd name="connsiteY0" fmla="*/ 1039660 h 1039660"/>
                  <a:gd name="connsiteX1" fmla="*/ 1102290 w 1716065"/>
                  <a:gd name="connsiteY1" fmla="*/ 914400 h 1039660"/>
                  <a:gd name="connsiteX2" fmla="*/ 400833 w 1716065"/>
                  <a:gd name="connsiteY2" fmla="*/ 501041 h 1039660"/>
                  <a:gd name="connsiteX3" fmla="*/ 0 w 1716065"/>
                  <a:gd name="connsiteY3" fmla="*/ 0 h 103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6065" h="1039660">
                    <a:moveTo>
                      <a:pt x="1716065" y="1039660"/>
                    </a:moveTo>
                    <a:cubicBezTo>
                      <a:pt x="1518780" y="1021915"/>
                      <a:pt x="1321495" y="1004170"/>
                      <a:pt x="1102290" y="914400"/>
                    </a:cubicBezTo>
                    <a:cubicBezTo>
                      <a:pt x="883085" y="824630"/>
                      <a:pt x="584548" y="653441"/>
                      <a:pt x="400833" y="501041"/>
                    </a:cubicBezTo>
                    <a:cubicBezTo>
                      <a:pt x="217118" y="348641"/>
                      <a:pt x="108559" y="17432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00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Полилиния 60"/>
              <p:cNvSpPr/>
              <p:nvPr/>
            </p:nvSpPr>
            <p:spPr>
              <a:xfrm>
                <a:off x="9793470" y="4968556"/>
                <a:ext cx="789140" cy="458791"/>
              </a:xfrm>
              <a:custGeom>
                <a:avLst/>
                <a:gdLst>
                  <a:gd name="connsiteX0" fmla="*/ 1716065 w 1716065"/>
                  <a:gd name="connsiteY0" fmla="*/ 1039660 h 1039660"/>
                  <a:gd name="connsiteX1" fmla="*/ 1102290 w 1716065"/>
                  <a:gd name="connsiteY1" fmla="*/ 914400 h 1039660"/>
                  <a:gd name="connsiteX2" fmla="*/ 400833 w 1716065"/>
                  <a:gd name="connsiteY2" fmla="*/ 501041 h 1039660"/>
                  <a:gd name="connsiteX3" fmla="*/ 0 w 1716065"/>
                  <a:gd name="connsiteY3" fmla="*/ 0 h 103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6065" h="1039660">
                    <a:moveTo>
                      <a:pt x="1716065" y="1039660"/>
                    </a:moveTo>
                    <a:cubicBezTo>
                      <a:pt x="1518780" y="1021915"/>
                      <a:pt x="1321495" y="1004170"/>
                      <a:pt x="1102290" y="914400"/>
                    </a:cubicBezTo>
                    <a:cubicBezTo>
                      <a:pt x="883085" y="824630"/>
                      <a:pt x="584548" y="653441"/>
                      <a:pt x="400833" y="501041"/>
                    </a:cubicBezTo>
                    <a:cubicBezTo>
                      <a:pt x="217118" y="348641"/>
                      <a:pt x="108559" y="174320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00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1" name="Прямоугольник 10"/>
          <p:cNvSpPr/>
          <p:nvPr/>
        </p:nvSpPr>
        <p:spPr>
          <a:xfrm>
            <a:off x="52649" y="5633418"/>
            <a:ext cx="4811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nearly </a:t>
            </a:r>
            <a:r>
              <a:rPr lang="ru-RU" dirty="0" err="1"/>
              <a:t>ideal</a:t>
            </a:r>
            <a:r>
              <a:rPr lang="ru-RU" dirty="0"/>
              <a:t> </a:t>
            </a:r>
            <a:r>
              <a:rPr lang="ru-RU" dirty="0" err="1"/>
              <a:t>Schottky</a:t>
            </a:r>
            <a:r>
              <a:rPr lang="ru-RU" dirty="0"/>
              <a:t> </a:t>
            </a:r>
            <a:r>
              <a:rPr lang="ru-RU" dirty="0" err="1"/>
              <a:t>barrier</a:t>
            </a:r>
            <a:r>
              <a:rPr lang="ru-RU" dirty="0"/>
              <a:t> </a:t>
            </a:r>
            <a:r>
              <a:rPr lang="ru-RU" dirty="0" err="1"/>
              <a:t>height</a:t>
            </a:r>
            <a:r>
              <a:rPr lang="ru-RU" dirty="0"/>
              <a:t> formation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PEDOT:PSS even induces a strong inversion </a:t>
            </a:r>
            <a:endParaRPr lang="ru-RU" dirty="0"/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flipH="1">
            <a:off x="9247494" y="4134899"/>
            <a:ext cx="1944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808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432600"/>
              </p:ext>
            </p:extLst>
          </p:nvPr>
        </p:nvGraphicFramePr>
        <p:xfrm>
          <a:off x="7362409" y="1453546"/>
          <a:ext cx="4341076" cy="332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62409" y="1453546"/>
                        <a:ext cx="4341076" cy="3321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4245" y="630063"/>
            <a:ext cx="9369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 and CV characterization of Au/PEDOT:PSS/n-Si</a:t>
            </a:r>
            <a:endParaRPr lang="ru-RU" sz="32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02571" y="1591776"/>
            <a:ext cx="1903997" cy="1504860"/>
            <a:chOff x="1208643" y="4965505"/>
            <a:chExt cx="1903997" cy="150486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208643" y="5642301"/>
              <a:ext cx="1903997" cy="5210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1208643" y="4965505"/>
              <a:ext cx="1903997" cy="1504860"/>
              <a:chOff x="6229350" y="1211254"/>
              <a:chExt cx="1903997" cy="1698166"/>
            </a:xfrm>
          </p:grpSpPr>
          <p:sp>
            <p:nvSpPr>
              <p:cNvPr id="10" name="Прямоугольник 9"/>
              <p:cNvSpPr/>
              <p:nvPr/>
            </p:nvSpPr>
            <p:spPr>
              <a:xfrm>
                <a:off x="6229350" y="1598612"/>
                <a:ext cx="1903997" cy="3763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01593" y="2050653"/>
                <a:ext cx="74892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 - Si</a:t>
                </a:r>
                <a:endParaRPr lang="ru-RU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413078" y="1595932"/>
                <a:ext cx="16466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PEDOT : PSS</a:t>
                </a:r>
                <a:endParaRPr lang="ru-RU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Прямоугольник 12"/>
              <p:cNvSpPr/>
              <p:nvPr/>
            </p:nvSpPr>
            <p:spPr>
              <a:xfrm>
                <a:off x="6229350" y="1265129"/>
                <a:ext cx="1903997" cy="3464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48477" y="1211254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  <a:endParaRPr lang="ru-RU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6229350" y="2562946"/>
                <a:ext cx="1903997" cy="3464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872571" y="2503619"/>
                <a:ext cx="69762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InGa</a:t>
                </a:r>
                <a:endParaRPr lang="ru-RU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495493"/>
              </p:ext>
            </p:extLst>
          </p:nvPr>
        </p:nvGraphicFramePr>
        <p:xfrm>
          <a:off x="3356975" y="1453546"/>
          <a:ext cx="4294637" cy="3286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17" name="Объект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56975" y="1453546"/>
                        <a:ext cx="4294637" cy="3286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62412"/>
              </p:ext>
            </p:extLst>
          </p:nvPr>
        </p:nvGraphicFramePr>
        <p:xfrm>
          <a:off x="5036614" y="5246729"/>
          <a:ext cx="2125297" cy="1029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8" imgW="1384200" imgH="672840" progId="Equation.DSMT4">
                  <p:embed/>
                </p:oleObj>
              </mc:Choice>
              <mc:Fallback>
                <p:oleObj name="Equation" r:id="rId8" imgW="1384200" imgH="672840" progId="Equation.DSMT4">
                  <p:embed/>
                  <p:pic>
                    <p:nvPicPr>
                      <p:cNvPr id="26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6614" y="5246729"/>
                        <a:ext cx="2125297" cy="1029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Группа 26"/>
          <p:cNvGrpSpPr/>
          <p:nvPr/>
        </p:nvGrpSpPr>
        <p:grpSpPr>
          <a:xfrm>
            <a:off x="298568" y="3320767"/>
            <a:ext cx="3647052" cy="2264893"/>
            <a:chOff x="4704032" y="638728"/>
            <a:chExt cx="3647052" cy="2264893"/>
          </a:xfrm>
        </p:grpSpPr>
        <p:cxnSp>
          <p:nvCxnSpPr>
            <p:cNvPr id="28" name="Прямая со стрелкой 27"/>
            <p:cNvCxnSpPr/>
            <p:nvPr/>
          </p:nvCxnSpPr>
          <p:spPr>
            <a:xfrm flipV="1">
              <a:off x="6283844" y="971030"/>
              <a:ext cx="0" cy="19165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/>
            <p:cNvCxnSpPr/>
            <p:nvPr/>
          </p:nvCxnSpPr>
          <p:spPr>
            <a:xfrm flipV="1">
              <a:off x="4704032" y="2871537"/>
              <a:ext cx="3528000" cy="320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5021179" y="1363579"/>
              <a:ext cx="2454442" cy="15079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1" name="Объект 30"/>
            <p:cNvGraphicFramePr>
              <a:graphicFrameLocks noChangeAspect="1"/>
            </p:cNvGraphicFramePr>
            <p:nvPr>
              <p:extLst/>
            </p:nvPr>
          </p:nvGraphicFramePr>
          <p:xfrm>
            <a:off x="5614312" y="638728"/>
            <a:ext cx="571500" cy="1019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1" name="Equation" r:id="rId10" imgW="241200" imgH="431640" progId="Equation.DSMT4">
                    <p:embed/>
                  </p:oleObj>
                </mc:Choice>
                <mc:Fallback>
                  <p:oleObj name="Equation" r:id="rId10" imgW="241200" imgH="431640" progId="Equation.DSMT4">
                    <p:embed/>
                    <p:pic>
                      <p:nvPicPr>
                        <p:cNvPr id="31" name="Объект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4312" y="638728"/>
                          <a:ext cx="571500" cy="10191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Объект 31"/>
            <p:cNvGraphicFramePr>
              <a:graphicFrameLocks noChangeAspect="1"/>
            </p:cNvGraphicFramePr>
            <p:nvPr>
              <p:extLst/>
            </p:nvPr>
          </p:nvGraphicFramePr>
          <p:xfrm>
            <a:off x="7989134" y="2319506"/>
            <a:ext cx="36195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2" name="Equation" r:id="rId12" imgW="152280" imgH="177480" progId="Equation.DSMT4">
                    <p:embed/>
                  </p:oleObj>
                </mc:Choice>
                <mc:Fallback>
                  <p:oleObj name="Equation" r:id="rId12" imgW="152280" imgH="177480" progId="Equation.DSMT4">
                    <p:embed/>
                    <p:pic>
                      <p:nvPicPr>
                        <p:cNvPr id="32" name="Объект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89134" y="2319506"/>
                          <a:ext cx="361950" cy="4191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Объект 32"/>
            <p:cNvGraphicFramePr>
              <a:graphicFrameLocks noChangeAspect="1"/>
            </p:cNvGraphicFramePr>
            <p:nvPr>
              <p:extLst/>
            </p:nvPr>
          </p:nvGraphicFramePr>
          <p:xfrm>
            <a:off x="7264432" y="2275655"/>
            <a:ext cx="45085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3" name="Equation" r:id="rId14" imgW="190440" imgH="228600" progId="Equation.DSMT4">
                    <p:embed/>
                  </p:oleObj>
                </mc:Choice>
                <mc:Fallback>
                  <p:oleObj name="Equation" r:id="rId14" imgW="190440" imgH="228600" progId="Equation.DSMT4">
                    <p:embed/>
                    <p:pic>
                      <p:nvPicPr>
                        <p:cNvPr id="33" name="Объект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64432" y="2275655"/>
                          <a:ext cx="450850" cy="5397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Объект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539083"/>
              </p:ext>
            </p:extLst>
          </p:nvPr>
        </p:nvGraphicFramePr>
        <p:xfrm>
          <a:off x="8252905" y="5422683"/>
          <a:ext cx="37338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16" imgW="2692080" imgH="507960" progId="Equation.DSMT4">
                  <p:embed/>
                </p:oleObj>
              </mc:Choice>
              <mc:Fallback>
                <p:oleObj name="Equation" r:id="rId16" imgW="2692080" imgH="507960" progId="Equation.DSMT4">
                  <p:embed/>
                  <p:pic>
                    <p:nvPicPr>
                      <p:cNvPr id="34" name="Объект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2905" y="5422683"/>
                        <a:ext cx="3733800" cy="677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6817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/>
          </p:nvPr>
        </p:nvGraphicFramePr>
        <p:xfrm>
          <a:off x="966023" y="1093854"/>
          <a:ext cx="4936064" cy="377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6023" y="1093854"/>
                        <a:ext cx="4936064" cy="377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/>
          </p:nvPr>
        </p:nvGraphicFramePr>
        <p:xfrm>
          <a:off x="6138753" y="1093854"/>
          <a:ext cx="4943694" cy="3782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8753" y="1093854"/>
                        <a:ext cx="4943694" cy="3782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86910" y="509079"/>
            <a:ext cx="1065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I-V characteristics under AM1.5 irradiation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81370" y="28434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/>
          </p:nvPr>
        </p:nvGraphicFramePr>
        <p:xfrm>
          <a:off x="2563813" y="5403850"/>
          <a:ext cx="1738312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7" imgW="850680" imgH="457200" progId="Equation.DSMT4">
                  <p:embed/>
                </p:oleObj>
              </mc:Choice>
              <mc:Fallback>
                <p:oleObj name="Equation" r:id="rId7" imgW="850680" imgH="45720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813" y="5403850"/>
                        <a:ext cx="1738312" cy="931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/>
          </p:nvPr>
        </p:nvGraphicFramePr>
        <p:xfrm>
          <a:off x="7337425" y="5403850"/>
          <a:ext cx="2906713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9" imgW="1422360" imgH="457200" progId="Equation.DSMT4">
                  <p:embed/>
                </p:oleObj>
              </mc:Choice>
              <mc:Fallback>
                <p:oleObj name="Equation" r:id="rId9" imgW="1422360" imgH="45720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7425" y="5403850"/>
                        <a:ext cx="2906713" cy="931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840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321992-52A4-40AF-924D-C51DDB885B68}"/>
              </a:ext>
            </a:extLst>
          </p:cNvPr>
          <p:cNvSpPr/>
          <p:nvPr/>
        </p:nvSpPr>
        <p:spPr>
          <a:xfrm>
            <a:off x="-326796" y="6534074"/>
            <a:ext cx="8235884" cy="3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Workshop</a:t>
            </a:r>
            <a:r>
              <a:rPr lang="uk-UA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Energy Technologies for the Future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C3563EB-8871-4252-A413-7E5EDB38DA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118" y="2161892"/>
            <a:ext cx="3704539" cy="36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AE4E3EC-B6F5-4552-8974-E25C9A88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2030974"/>
            <a:ext cx="4095750" cy="4524375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002D217A-E39C-479F-9F72-48EC2FCE3158}"/>
              </a:ext>
            </a:extLst>
          </p:cNvPr>
          <p:cNvCxnSpPr/>
          <p:nvPr/>
        </p:nvCxnSpPr>
        <p:spPr>
          <a:xfrm>
            <a:off x="4109001" y="2172845"/>
            <a:ext cx="0" cy="35820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22D80EF-FC59-4FDE-AFB5-CBD1D3F07E31}"/>
              </a:ext>
            </a:extLst>
          </p:cNvPr>
          <p:cNvSpPr/>
          <p:nvPr/>
        </p:nvSpPr>
        <p:spPr>
          <a:xfrm>
            <a:off x="921447" y="2183478"/>
            <a:ext cx="1076324" cy="3582099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FB07BA2-2F64-41E2-BD0C-07DD6188152D}"/>
              </a:ext>
            </a:extLst>
          </p:cNvPr>
          <p:cNvSpPr/>
          <p:nvPr/>
        </p:nvSpPr>
        <p:spPr>
          <a:xfrm>
            <a:off x="1997770" y="2194110"/>
            <a:ext cx="990915" cy="3582099"/>
          </a:xfrm>
          <a:prstGeom prst="rect">
            <a:avLst/>
          </a:prstGeom>
          <a:solidFill>
            <a:schemeClr val="accent2">
              <a:lumMod val="75000"/>
              <a:alpha val="24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7E3BC27-F1D5-4325-9199-FCFA337C42F8}"/>
              </a:ext>
            </a:extLst>
          </p:cNvPr>
          <p:cNvSpPr/>
          <p:nvPr/>
        </p:nvSpPr>
        <p:spPr>
          <a:xfrm>
            <a:off x="2988686" y="2177757"/>
            <a:ext cx="1114998" cy="3582099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5A479E0-8C4C-4B97-B846-00422009C475}"/>
              </a:ext>
            </a:extLst>
          </p:cNvPr>
          <p:cNvGrpSpPr/>
          <p:nvPr/>
        </p:nvGrpSpPr>
        <p:grpSpPr>
          <a:xfrm>
            <a:off x="4260660" y="4688778"/>
            <a:ext cx="4680281" cy="1375724"/>
            <a:chOff x="4441895" y="3760634"/>
            <a:chExt cx="4680281" cy="1375724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FA0958D8-0CB7-4101-B455-FC3941F40417}"/>
                </a:ext>
              </a:extLst>
            </p:cNvPr>
            <p:cNvSpPr/>
            <p:nvPr/>
          </p:nvSpPr>
          <p:spPr>
            <a:xfrm>
              <a:off x="4458359" y="3869506"/>
              <a:ext cx="866661" cy="1515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66D162-84A7-41E7-AA91-F150D3D9CAD4}"/>
                </a:ext>
              </a:extLst>
            </p:cNvPr>
            <p:cNvSpPr txBox="1"/>
            <p:nvPr/>
          </p:nvSpPr>
          <p:spPr>
            <a:xfrm>
              <a:off x="5325020" y="3760634"/>
              <a:ext cx="3715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Transparent conductive PEDOT:PSS</a:t>
              </a:r>
              <a:endParaRPr lang="ru-UA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AC0DC71B-34A4-4968-B047-A5DA9F0F2FDF}"/>
                </a:ext>
              </a:extLst>
            </p:cNvPr>
            <p:cNvSpPr/>
            <p:nvPr/>
          </p:nvSpPr>
          <p:spPr>
            <a:xfrm>
              <a:off x="4452871" y="4215027"/>
              <a:ext cx="866661" cy="15158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1C597E7B-0A82-4BD7-9461-7648DAA0A44A}"/>
                </a:ext>
              </a:extLst>
            </p:cNvPr>
            <p:cNvSpPr/>
            <p:nvPr/>
          </p:nvSpPr>
          <p:spPr>
            <a:xfrm>
              <a:off x="4452871" y="4547743"/>
              <a:ext cx="866661" cy="151589"/>
            </a:xfrm>
            <a:prstGeom prst="rect">
              <a:avLst/>
            </a:prstGeom>
            <a:solidFill>
              <a:srgbClr val="C67B4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105844-DBFC-401D-AB9A-19B4A7A2BF84}"/>
                </a:ext>
              </a:extLst>
            </p:cNvPr>
            <p:cNvSpPr txBox="1"/>
            <p:nvPr/>
          </p:nvSpPr>
          <p:spPr>
            <a:xfrm>
              <a:off x="5319532" y="4084463"/>
              <a:ext cx="3802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Ge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1-x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Sn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(direct bandgap 0.3 – 0.8 eV)</a:t>
              </a:r>
              <a:endParaRPr lang="ru-UA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D51D5B-74AD-42CB-9427-469439124DD4}"/>
                </a:ext>
              </a:extLst>
            </p:cNvPr>
            <p:cNvSpPr txBox="1"/>
            <p:nvPr/>
          </p:nvSpPr>
          <p:spPr>
            <a:xfrm>
              <a:off x="5319532" y="4436767"/>
              <a:ext cx="30524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Ge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(indirect bandgap 0.67 eV)</a:t>
              </a:r>
              <a:endParaRPr lang="ru-UA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154C2AA-E2C8-46E3-80A2-D0BEF9A37EEA}"/>
                </a:ext>
              </a:extLst>
            </p:cNvPr>
            <p:cNvSpPr/>
            <p:nvPr/>
          </p:nvSpPr>
          <p:spPr>
            <a:xfrm>
              <a:off x="4441895" y="4893264"/>
              <a:ext cx="866661" cy="1515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5C1A69-79D7-48C3-8254-221E7F8C9D4D}"/>
                </a:ext>
              </a:extLst>
            </p:cNvPr>
            <p:cNvSpPr txBox="1"/>
            <p:nvPr/>
          </p:nvSpPr>
          <p:spPr>
            <a:xfrm>
              <a:off x="5343011" y="4797804"/>
              <a:ext cx="29722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  <a:r>
                <a: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(indirect bandgap 1.12 eV)</a:t>
              </a:r>
              <a:endParaRPr lang="ru-UA" sz="16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917AB7-CCD7-494D-8BD2-AB2BFA493194}"/>
              </a:ext>
            </a:extLst>
          </p:cNvPr>
          <p:cNvSpPr txBox="1"/>
          <p:nvPr/>
        </p:nvSpPr>
        <p:spPr>
          <a:xfrm>
            <a:off x="1575571" y="1543328"/>
            <a:ext cx="5887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that can be used by a GeSn alloys</a:t>
            </a:r>
            <a:endParaRPr lang="ru-UA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Левая фигурная скобка 54">
            <a:extLst>
              <a:ext uri="{FF2B5EF4-FFF2-40B4-BE49-F238E27FC236}">
                <a16:creationId xmlns:a16="http://schemas.microsoft.com/office/drawing/2014/main" id="{5E3806E6-4BCE-4806-AC68-C34431062774}"/>
              </a:ext>
            </a:extLst>
          </p:cNvPr>
          <p:cNvSpPr/>
          <p:nvPr/>
        </p:nvSpPr>
        <p:spPr>
          <a:xfrm rot="5400000">
            <a:off x="3465346" y="1415852"/>
            <a:ext cx="161675" cy="1114999"/>
          </a:xfrm>
          <a:prstGeom prst="leftBrac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7F21E0-206E-4CB8-A771-645F04AA10A3}"/>
              </a:ext>
            </a:extLst>
          </p:cNvPr>
          <p:cNvSpPr txBox="1"/>
          <p:nvPr/>
        </p:nvSpPr>
        <p:spPr>
          <a:xfrm>
            <a:off x="7508671" y="1556527"/>
            <a:ext cx="588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 dependencies of the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and indirect bandgaps of GeSn</a:t>
            </a:r>
            <a:endParaRPr lang="ru-UA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1E2E5C-86EE-4469-8DC8-DA0D0BB6B673}"/>
              </a:ext>
            </a:extLst>
          </p:cNvPr>
          <p:cNvSpPr txBox="1"/>
          <p:nvPr/>
        </p:nvSpPr>
        <p:spPr>
          <a:xfrm>
            <a:off x="1552550" y="236611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endParaRPr lang="ru-UA" sz="2000" b="1" baseline="-25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268DD3-9592-4F56-95A2-1532910ECD26}"/>
              </a:ext>
            </a:extLst>
          </p:cNvPr>
          <p:cNvSpPr txBox="1"/>
          <p:nvPr/>
        </p:nvSpPr>
        <p:spPr>
          <a:xfrm>
            <a:off x="2457263" y="2357101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endParaRPr lang="ru-UA" sz="2000" b="1" baseline="-25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EF386B-C756-4110-8DE8-2DDF44295A85}"/>
              </a:ext>
            </a:extLst>
          </p:cNvPr>
          <p:cNvSpPr txBox="1"/>
          <p:nvPr/>
        </p:nvSpPr>
        <p:spPr>
          <a:xfrm>
            <a:off x="3255031" y="2357738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GeSn</a:t>
            </a:r>
            <a:endParaRPr lang="ru-UA" sz="2000" b="1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84716C2B-CE8E-4D07-8AF6-D631AEC105E7}"/>
              </a:ext>
            </a:extLst>
          </p:cNvPr>
          <p:cNvGrpSpPr/>
          <p:nvPr/>
        </p:nvGrpSpPr>
        <p:grpSpPr>
          <a:xfrm>
            <a:off x="4717579" y="2602069"/>
            <a:ext cx="3630342" cy="2016558"/>
            <a:chOff x="4304682" y="1739806"/>
            <a:chExt cx="3291123" cy="1773591"/>
          </a:xfrm>
        </p:grpSpPr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A302A72D-A764-413C-A302-A9A85FE177B9}"/>
                </a:ext>
              </a:extLst>
            </p:cNvPr>
            <p:cNvGrpSpPr/>
            <p:nvPr/>
          </p:nvGrpSpPr>
          <p:grpSpPr>
            <a:xfrm>
              <a:off x="4304682" y="1739806"/>
              <a:ext cx="3291123" cy="1773591"/>
              <a:chOff x="5362074" y="717697"/>
              <a:chExt cx="3566302" cy="2214962"/>
            </a:xfrm>
          </p:grpSpPr>
          <p:sp>
            <p:nvSpPr>
              <p:cNvPr id="68" name="Куб 67">
                <a:extLst>
                  <a:ext uri="{FF2B5EF4-FFF2-40B4-BE49-F238E27FC236}">
                    <a16:creationId xmlns:a16="http://schemas.microsoft.com/office/drawing/2014/main" id="{FA588306-636F-49CB-BD5F-01EAE567DF44}"/>
                  </a:ext>
                </a:extLst>
              </p:cNvPr>
              <p:cNvSpPr/>
              <p:nvPr/>
            </p:nvSpPr>
            <p:spPr>
              <a:xfrm>
                <a:off x="5370935" y="1862400"/>
                <a:ext cx="3557441" cy="1070259"/>
              </a:xfrm>
              <a:prstGeom prst="cube">
                <a:avLst>
                  <a:gd name="adj" fmla="val 94162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  <p:sp>
            <p:nvSpPr>
              <p:cNvPr id="69" name="Куб 68">
                <a:extLst>
                  <a:ext uri="{FF2B5EF4-FFF2-40B4-BE49-F238E27FC236}">
                    <a16:creationId xmlns:a16="http://schemas.microsoft.com/office/drawing/2014/main" id="{02B23351-F6FE-4C7A-8E8C-EF5F41D6A09A}"/>
                  </a:ext>
                </a:extLst>
              </p:cNvPr>
              <p:cNvSpPr/>
              <p:nvPr/>
            </p:nvSpPr>
            <p:spPr>
              <a:xfrm>
                <a:off x="5367390" y="1800375"/>
                <a:ext cx="3557441" cy="1070259"/>
              </a:xfrm>
              <a:prstGeom prst="cube">
                <a:avLst>
                  <a:gd name="adj" fmla="val 9416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  <p:sp>
            <p:nvSpPr>
              <p:cNvPr id="70" name="Куб 69">
                <a:extLst>
                  <a:ext uri="{FF2B5EF4-FFF2-40B4-BE49-F238E27FC236}">
                    <a16:creationId xmlns:a16="http://schemas.microsoft.com/office/drawing/2014/main" id="{F2CD52B5-77A4-4CE6-A838-EBD629EA9FA4}"/>
                  </a:ext>
                </a:extLst>
              </p:cNvPr>
              <p:cNvSpPr/>
              <p:nvPr/>
            </p:nvSpPr>
            <p:spPr>
              <a:xfrm>
                <a:off x="5362074" y="1467246"/>
                <a:ext cx="3557442" cy="1335505"/>
              </a:xfrm>
              <a:prstGeom prst="cube">
                <a:avLst>
                  <a:gd name="adj" fmla="val 7434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Si substrate</a:t>
                </a:r>
                <a:endParaRPr lang="ru-U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Куб 70">
                <a:extLst>
                  <a:ext uri="{FF2B5EF4-FFF2-40B4-BE49-F238E27FC236}">
                    <a16:creationId xmlns:a16="http://schemas.microsoft.com/office/drawing/2014/main" id="{3A2CE3A5-F7D0-42A5-A5FB-05ADC4B4B4A8}"/>
                  </a:ext>
                </a:extLst>
              </p:cNvPr>
              <p:cNvSpPr/>
              <p:nvPr/>
            </p:nvSpPr>
            <p:spPr>
              <a:xfrm>
                <a:off x="5362074" y="1132623"/>
                <a:ext cx="3557442" cy="1335505"/>
              </a:xfrm>
              <a:prstGeom prst="cube">
                <a:avLst>
                  <a:gd name="adj" fmla="val 74342"/>
                </a:avLst>
              </a:prstGeom>
              <a:solidFill>
                <a:srgbClr val="C67B4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</a:t>
                </a:r>
                <a:endParaRPr lang="ru-UA" dirty="0"/>
              </a:p>
            </p:txBody>
          </p:sp>
          <p:sp>
            <p:nvSpPr>
              <p:cNvPr id="72" name="Куб 71">
                <a:extLst>
                  <a:ext uri="{FF2B5EF4-FFF2-40B4-BE49-F238E27FC236}">
                    <a16:creationId xmlns:a16="http://schemas.microsoft.com/office/drawing/2014/main" id="{F9BEDB71-9349-40CC-94BA-41FEBB54453B}"/>
                  </a:ext>
                </a:extLst>
              </p:cNvPr>
              <p:cNvSpPr/>
              <p:nvPr/>
            </p:nvSpPr>
            <p:spPr>
              <a:xfrm>
                <a:off x="5362074" y="799493"/>
                <a:ext cx="3557442" cy="1335505"/>
              </a:xfrm>
              <a:prstGeom prst="cube">
                <a:avLst>
                  <a:gd name="adj" fmla="val 74342"/>
                </a:avLst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</a:t>
                </a:r>
                <a:r>
                  <a:rPr lang="en-US" baseline="-25000" dirty="0"/>
                  <a:t>1-x</a:t>
                </a:r>
                <a:r>
                  <a:rPr lang="en-US" dirty="0"/>
                  <a:t>Sn</a:t>
                </a:r>
                <a:r>
                  <a:rPr lang="en-US" baseline="-25000" dirty="0"/>
                  <a:t>x</a:t>
                </a:r>
                <a:endParaRPr lang="ru-UA" baseline="-25000" dirty="0"/>
              </a:p>
            </p:txBody>
          </p:sp>
          <p:sp>
            <p:nvSpPr>
              <p:cNvPr id="73" name="Куб 72">
                <a:extLst>
                  <a:ext uri="{FF2B5EF4-FFF2-40B4-BE49-F238E27FC236}">
                    <a16:creationId xmlns:a16="http://schemas.microsoft.com/office/drawing/2014/main" id="{0F77B28B-B756-4D0E-AFCE-A39390B8682B}"/>
                  </a:ext>
                </a:extLst>
              </p:cNvPr>
              <p:cNvSpPr/>
              <p:nvPr/>
            </p:nvSpPr>
            <p:spPr>
              <a:xfrm>
                <a:off x="5367390" y="717697"/>
                <a:ext cx="3557441" cy="1070259"/>
              </a:xfrm>
              <a:prstGeom prst="cube">
                <a:avLst>
                  <a:gd name="adj" fmla="val 94162"/>
                </a:avLst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 dirty="0"/>
              </a:p>
            </p:txBody>
          </p:sp>
        </p:grp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C2824B69-B3FC-45B4-A182-927E9EFFBF4B}"/>
                </a:ext>
              </a:extLst>
            </p:cNvPr>
            <p:cNvCxnSpPr/>
            <p:nvPr/>
          </p:nvCxnSpPr>
          <p:spPr>
            <a:xfrm>
              <a:off x="5005137" y="2168301"/>
              <a:ext cx="187692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2723F6B9-0E7D-401F-94E5-4FA5E5A98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0975" y="1885789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47D547D-E6F4-4F31-AE0F-8355A03CC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6054" y="1876514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EEC3A5B7-27BA-4696-913C-EF28B047C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8272" y="1893016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01F7A8F8-F071-4B43-9070-F4112B580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3252" y="1884536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5E4060C4-2158-46B6-A9B2-E5748535F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898" y="1884536"/>
              <a:ext cx="489284" cy="51539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Стрелка: вниз 73">
            <a:extLst>
              <a:ext uri="{FF2B5EF4-FFF2-40B4-BE49-F238E27FC236}">
                <a16:creationId xmlns:a16="http://schemas.microsoft.com/office/drawing/2014/main" id="{1211E878-5DA8-4285-98E5-B3EC725274AA}"/>
              </a:ext>
            </a:extLst>
          </p:cNvPr>
          <p:cNvSpPr/>
          <p:nvPr/>
        </p:nvSpPr>
        <p:spPr>
          <a:xfrm>
            <a:off x="5782679" y="1818685"/>
            <a:ext cx="2053389" cy="650201"/>
          </a:xfrm>
          <a:prstGeom prst="downArrow">
            <a:avLst>
              <a:gd name="adj1" fmla="val 50000"/>
              <a:gd name="adj2" fmla="val 32729"/>
            </a:avLst>
          </a:prstGeom>
          <a:gradFill>
            <a:gsLst>
              <a:gs pos="8000">
                <a:srgbClr val="C00000"/>
              </a:gs>
              <a:gs pos="72000">
                <a:srgbClr val="0070C0"/>
              </a:gs>
              <a:gs pos="34000">
                <a:srgbClr val="E46D00"/>
              </a:gs>
              <a:gs pos="41000">
                <a:srgbClr val="FFC000"/>
              </a:gs>
              <a:gs pos="55000">
                <a:srgbClr val="92D05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F7D55361-7167-4B5C-9AA7-84FD1D7358D5}"/>
              </a:ext>
            </a:extLst>
          </p:cNvPr>
          <p:cNvSpPr/>
          <p:nvPr/>
        </p:nvSpPr>
        <p:spPr>
          <a:xfrm>
            <a:off x="369561" y="859212"/>
            <a:ext cx="5770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/>
              <a:t>2020 U.S.-Ukraine Alternative Energy Research Competition</a:t>
            </a:r>
          </a:p>
        </p:txBody>
      </p:sp>
    </p:spTree>
    <p:extLst>
      <p:ext uri="{BB962C8B-B14F-4D97-AF65-F5344CB8AC3E}">
        <p14:creationId xmlns:p14="http://schemas.microsoft.com/office/powerpoint/2010/main" val="2041504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0925" y="5135067"/>
            <a:ext cx="907801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4590"/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Taras Shevchenko National University of Kyiv, 202</a:t>
            </a:r>
            <a:r>
              <a:rPr lang="uk-UA" sz="2800" b="1" dirty="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endParaRPr lang="uk-UA" sz="2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" y="4534267"/>
            <a:ext cx="1894098" cy="18940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CB2B18-8BBE-467A-9040-2847D38CCB74}"/>
              </a:ext>
            </a:extLst>
          </p:cNvPr>
          <p:cNvSpPr/>
          <p:nvPr/>
        </p:nvSpPr>
        <p:spPr>
          <a:xfrm>
            <a:off x="510618" y="605544"/>
            <a:ext cx="55853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Serhiy Kondratenko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 of Optics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Kondratenko@knu.ua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309067A2-CD1D-E722-8E13-A8C7FDD331DF}"/>
              </a:ext>
            </a:extLst>
          </p:cNvPr>
          <p:cNvSpPr/>
          <p:nvPr/>
        </p:nvSpPr>
        <p:spPr>
          <a:xfrm>
            <a:off x="6545072" y="605544"/>
            <a:ext cx="55853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Oleg Olikh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 Department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olegolikh@knu.ua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4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4418000" y="606669"/>
            <a:ext cx="335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ru" sz="36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EDUCATION</a:t>
            </a:r>
            <a:endParaRPr sz="3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123092" y="1314615"/>
            <a:ext cx="12192000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ru" sz="2200" b="1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Master’s program “Physics of Nanosystems”</a:t>
            </a:r>
            <a:endParaRPr sz="2200" b="1" i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ru" sz="22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Selected courses:</a:t>
            </a:r>
            <a:endParaRPr sz="22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Nanoelectronics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Physical properties of nanosystems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and modelling of nanostructures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semiconductor heterostructures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Theory of nanocomposites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Physics of carbon nanocomposites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 algn="just">
              <a:lnSpc>
                <a:spcPct val="150000"/>
              </a:lnSpc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Modern problems in physics of nanosystems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ru" sz="2200" b="1" i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Opportunities for students:</a:t>
            </a:r>
            <a:endParaRPr sz="2200" b="1" i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Various types of educational internships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Laboratory work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Participation in research projects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65655">
              <a:buClr>
                <a:srgbClr val="00206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Academic mobility</a:t>
            </a:r>
            <a:endParaRPr sz="2200" b="1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CDFD9F-8B15-97E3-EE6A-D82BF135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677" y="1942489"/>
            <a:ext cx="2866540" cy="2428033"/>
          </a:xfrm>
          <a:prstGeom prst="rect">
            <a:avLst/>
          </a:prstGeom>
          <a:effectLst>
            <a:outerShdw blurRad="50800" dist="38100" dir="18900000" sx="103000" sy="103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1064617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198" name="Google Shape;198;p32"/>
          <p:cNvSpPr/>
          <p:nvPr/>
        </p:nvSpPr>
        <p:spPr>
          <a:xfrm>
            <a:off x="1917866" y="482654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12896" y="1897245"/>
            <a:ext cx="7910625" cy="28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  <a:endParaRPr sz="22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435" y="3990433"/>
            <a:ext cx="3352759" cy="2648305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693" y="4280081"/>
            <a:ext cx="3137033" cy="235865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6453" y="1622918"/>
            <a:ext cx="3067147" cy="208485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A2DC2E-6BFC-3907-0BB8-4F678BC5D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933" y="4714899"/>
            <a:ext cx="2316965" cy="178397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927237"/>
            <a:ext cx="11823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2400" dirty="0"/>
          </a:p>
        </p:txBody>
      </p:sp>
      <p:sp>
        <p:nvSpPr>
          <p:cNvPr id="198" name="Google Shape;198;p32"/>
          <p:cNvSpPr/>
          <p:nvPr/>
        </p:nvSpPr>
        <p:spPr>
          <a:xfrm>
            <a:off x="2112200" y="494461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100473" y="1608014"/>
            <a:ext cx="7080408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22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8" y="3765959"/>
            <a:ext cx="7080408" cy="270161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327" y="4105147"/>
            <a:ext cx="3260543" cy="223502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53" y="1411969"/>
            <a:ext cx="4287864" cy="22350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5B145-A45A-BC33-7B4D-82A10D79D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4" y="714348"/>
            <a:ext cx="10261205" cy="55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2153994" y="524296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455" y="4242534"/>
            <a:ext cx="34995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447" y="4242534"/>
            <a:ext cx="343011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8880948" y="4323917"/>
            <a:ext cx="2893712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0948" y="1774979"/>
            <a:ext cx="28831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298055" y="2337899"/>
            <a:ext cx="870080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06800" y="1139856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888256"/>
            <a:ext cx="12192000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2200" dirty="0"/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64896" y="1057300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  <p:sp>
        <p:nvSpPr>
          <p:cNvPr id="174" name="Google Shape;174;p30"/>
          <p:cNvSpPr/>
          <p:nvPr/>
        </p:nvSpPr>
        <p:spPr>
          <a:xfrm>
            <a:off x="2112200" y="465270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511" y="4001928"/>
            <a:ext cx="309223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10170561" y="4001929"/>
            <a:ext cx="1844099" cy="23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155" y="4001928"/>
            <a:ext cx="300797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3;p29">
            <a:extLst>
              <a:ext uri="{FF2B5EF4-FFF2-40B4-BE49-F238E27FC236}">
                <a16:creationId xmlns:a16="http://schemas.microsoft.com/office/drawing/2014/main" id="{4DF0D3EF-C080-17D4-8191-A44E7F0083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753" y="4204290"/>
            <a:ext cx="3133041" cy="198607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959461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Modeling of phonon transport properties of nanostructures for thermal management and thermoelectric applications</a:t>
            </a:r>
            <a:endParaRPr sz="2400" dirty="0"/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863599"/>
            <a:ext cx="6713666" cy="28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2076553" y="395211"/>
            <a:ext cx="796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ru" sz="2800" b="1" dirty="0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SCIENTIFIC  RESEARCH</a:t>
            </a:r>
            <a:endParaRPr sz="2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237" y="1693943"/>
            <a:ext cx="4965930" cy="248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827" y="4594619"/>
            <a:ext cx="2615680" cy="185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562" y="4594603"/>
            <a:ext cx="2776694" cy="1859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959180" y="4590482"/>
            <a:ext cx="4008680" cy="1868166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190626" y="4586363"/>
            <a:ext cx="1408940" cy="187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1219</Words>
  <Application>Microsoft Office PowerPoint</Application>
  <PresentationFormat>Широкоэкранный</PresentationFormat>
  <Paragraphs>239</Paragraphs>
  <Slides>29</Slides>
  <Notes>10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41" baseType="lpstr">
      <vt:lpstr>Arial</vt:lpstr>
      <vt:lpstr>Arial Rounded</vt:lpstr>
      <vt:lpstr>Arial Rounded MT Bold</vt:lpstr>
      <vt:lpstr>Calibri</vt:lpstr>
      <vt:lpstr>Calibri Light</vt:lpstr>
      <vt:lpstr>Symbol</vt:lpstr>
      <vt:lpstr>Times New Roman</vt:lpstr>
      <vt:lpstr>Verdana</vt:lpstr>
      <vt:lpstr>Wingdings</vt:lpstr>
      <vt:lpstr>Тема Office</vt:lpstr>
      <vt:lpstr>Graph</vt:lpstr>
      <vt:lpstr>Equation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ROOM235-1</dc:creator>
  <cp:lastModifiedBy>Serhiy Kondratenko</cp:lastModifiedBy>
  <cp:revision>30</cp:revision>
  <dcterms:created xsi:type="dcterms:W3CDTF">2023-02-21T09:57:02Z</dcterms:created>
  <dcterms:modified xsi:type="dcterms:W3CDTF">2023-09-20T16:28:19Z</dcterms:modified>
</cp:coreProperties>
</file>